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57" r:id="rId4"/>
    <p:sldId id="258" r:id="rId5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001"/>
    <a:srgbClr val="1F34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64" d="100"/>
          <a:sy n="64" d="100"/>
        </p:scale>
        <p:origin x="77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7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7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7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7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06449" y="3073900"/>
            <a:ext cx="7604640" cy="4130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7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e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1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2" y="794"/>
            <a:ext cx="20104100" cy="1130855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832515" y="4945608"/>
            <a:ext cx="1271583" cy="127409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6084003"/>
            <a:ext cx="1243941" cy="124394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982766" y="7003765"/>
            <a:ext cx="1243941" cy="1243941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548194" y="8247706"/>
            <a:ext cx="1243941" cy="1251480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6940217" y="9077000"/>
            <a:ext cx="1477651" cy="148519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065696" y="9431335"/>
            <a:ext cx="15975221" cy="1877220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518038" y="9883678"/>
            <a:ext cx="15070536" cy="964996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7535800" y="1304253"/>
            <a:ext cx="1432417" cy="1432417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8500797" y="0"/>
            <a:ext cx="1603301" cy="1598275"/>
          </a:xfrm>
          <a:prstGeom prst="rect">
            <a:avLst/>
          </a:prstGeom>
        </p:spPr>
      </p:pic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9328236" y="3714026"/>
            <a:ext cx="7604640" cy="19165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 algn="ctr">
              <a:lnSpc>
                <a:spcPts val="7130"/>
              </a:lnSpc>
              <a:spcBef>
                <a:spcPts val="745"/>
              </a:spcBef>
            </a:pPr>
            <a:r>
              <a:rPr lang="pt-BR" sz="6350" dirty="0">
                <a:solidFill>
                  <a:srgbClr val="FAB001"/>
                </a:solidFill>
              </a:rPr>
              <a:t>CONTRIBUIÇÕES 2026</a:t>
            </a:r>
            <a:endParaRPr sz="4500" dirty="0">
              <a:solidFill>
                <a:srgbClr val="FAB001"/>
              </a:solidFill>
              <a:latin typeface="Arial"/>
              <a:cs typeface="Arial"/>
            </a:endParaRPr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591FB9ED-570F-5669-248A-9E134876958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303861" y="3195638"/>
            <a:ext cx="4687519" cy="319083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A71913-7DA1-E602-8EF6-9C815FD7B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g object 16">
            <a:extLst>
              <a:ext uri="{FF2B5EF4-FFF2-40B4-BE49-F238E27FC236}">
                <a16:creationId xmlns:a16="http://schemas.microsoft.com/office/drawing/2014/main" id="{B8055D82-12F6-E418-2BC8-2AA9A38E1F2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20104100" cy="11308556"/>
          </a:xfrm>
          <a:prstGeom prst="rect">
            <a:avLst/>
          </a:prstGeom>
        </p:spPr>
      </p:pic>
      <p:pic>
        <p:nvPicPr>
          <p:cNvPr id="10" name="bg object 17">
            <a:extLst>
              <a:ext uri="{FF2B5EF4-FFF2-40B4-BE49-F238E27FC236}">
                <a16:creationId xmlns:a16="http://schemas.microsoft.com/office/drawing/2014/main" id="{0AF668E3-725E-2935-5004-C4AE9A0F5B29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63800" y="9431335"/>
            <a:ext cx="15975221" cy="1877220"/>
          </a:xfrm>
          <a:prstGeom prst="rect">
            <a:avLst/>
          </a:prstGeom>
        </p:spPr>
      </p:pic>
      <p:pic>
        <p:nvPicPr>
          <p:cNvPr id="11" name="bg object 18">
            <a:extLst>
              <a:ext uri="{FF2B5EF4-FFF2-40B4-BE49-F238E27FC236}">
                <a16:creationId xmlns:a16="http://schemas.microsoft.com/office/drawing/2014/main" id="{CE9586CB-733D-0425-373F-4C13CBDF9554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355850" y="9826411"/>
            <a:ext cx="15316199" cy="1114777"/>
          </a:xfrm>
          <a:prstGeom prst="rect">
            <a:avLst/>
          </a:prstGeom>
        </p:spPr>
      </p:pic>
      <p:pic>
        <p:nvPicPr>
          <p:cNvPr id="13" name="bg object 20">
            <a:extLst>
              <a:ext uri="{FF2B5EF4-FFF2-40B4-BE49-F238E27FC236}">
                <a16:creationId xmlns:a16="http://schemas.microsoft.com/office/drawing/2014/main" id="{DB3060BB-C981-B551-0437-B0DB716FD5D9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348121" y="2133547"/>
            <a:ext cx="1063004" cy="1063004"/>
          </a:xfrm>
          <a:prstGeom prst="rect">
            <a:avLst/>
          </a:prstGeom>
        </p:spPr>
      </p:pic>
      <p:pic>
        <p:nvPicPr>
          <p:cNvPr id="14" name="bg object 21">
            <a:extLst>
              <a:ext uri="{FF2B5EF4-FFF2-40B4-BE49-F238E27FC236}">
                <a16:creationId xmlns:a16="http://schemas.microsoft.com/office/drawing/2014/main" id="{28E8ADEB-059F-E0DB-CA30-8AC70F6967CC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9102026" y="8700049"/>
            <a:ext cx="1002074" cy="1002691"/>
          </a:xfrm>
          <a:prstGeom prst="rect">
            <a:avLst/>
          </a:prstGeom>
        </p:spPr>
      </p:pic>
      <p:pic>
        <p:nvPicPr>
          <p:cNvPr id="15" name="bg object 22">
            <a:extLst>
              <a:ext uri="{FF2B5EF4-FFF2-40B4-BE49-F238E27FC236}">
                <a16:creationId xmlns:a16="http://schemas.microsoft.com/office/drawing/2014/main" id="{45B27BC0-787F-5FBF-9AB6-990F13E5014F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8084255" y="5842754"/>
            <a:ext cx="1130855" cy="1123316"/>
          </a:xfrm>
          <a:prstGeom prst="rect">
            <a:avLst/>
          </a:prstGeom>
        </p:spPr>
      </p:pic>
      <p:pic>
        <p:nvPicPr>
          <p:cNvPr id="16" name="bg object 23">
            <a:extLst>
              <a:ext uri="{FF2B5EF4-FFF2-40B4-BE49-F238E27FC236}">
                <a16:creationId xmlns:a16="http://schemas.microsoft.com/office/drawing/2014/main" id="{BC4E2D08-29B4-F0D3-111C-29820E22EFD1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8845697" y="4809906"/>
            <a:ext cx="1258401" cy="1266558"/>
          </a:xfrm>
          <a:prstGeom prst="rect">
            <a:avLst/>
          </a:prstGeom>
        </p:spPr>
      </p:pic>
      <p:pic>
        <p:nvPicPr>
          <p:cNvPr id="17" name="bg object 24">
            <a:extLst>
              <a:ext uri="{FF2B5EF4-FFF2-40B4-BE49-F238E27FC236}">
                <a16:creationId xmlns:a16="http://schemas.microsoft.com/office/drawing/2014/main" id="{0E117A2A-968C-BEDC-04C5-3D54ED6D84A2}"/>
              </a:ext>
            </a:extLst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767616" y="0"/>
            <a:ext cx="1553041" cy="836833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A8E18ED6-11E9-BA62-F2A5-116DAAD9F418}"/>
              </a:ext>
            </a:extLst>
          </p:cNvPr>
          <p:cNvSpPr txBox="1"/>
          <p:nvPr/>
        </p:nvSpPr>
        <p:spPr>
          <a:xfrm>
            <a:off x="3649174" y="368162"/>
            <a:ext cx="13334999" cy="9510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5400" b="1" kern="100" dirty="0">
                <a:solidFill>
                  <a:srgbClr val="1F348C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PROPOSTA DE CONTRIBUIÇÕES 2026</a:t>
            </a:r>
            <a:endParaRPr lang="pt-BR" sz="5400" kern="100" dirty="0">
              <a:solidFill>
                <a:srgbClr val="1F348C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25DB0DC-2961-2F58-D550-03673FCEFEEB}"/>
              </a:ext>
            </a:extLst>
          </p:cNvPr>
          <p:cNvSpPr txBox="1"/>
          <p:nvPr/>
        </p:nvSpPr>
        <p:spPr>
          <a:xfrm>
            <a:off x="330813" y="1817616"/>
            <a:ext cx="9220200" cy="8008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pt-BR" sz="3200" kern="100" dirty="0">
                <a:solidFill>
                  <a:srgbClr val="1F348C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 contribuições referentes ao exercício de 2026 serão calculadas com base nas receitas de 2023;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endParaRPr lang="pt-BR" sz="1200" kern="100" dirty="0">
              <a:solidFill>
                <a:srgbClr val="1F348C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pt-BR" sz="3200" kern="100" dirty="0">
                <a:solidFill>
                  <a:srgbClr val="1F348C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tabela de contribuição será corrigida em suas faixas de receita e nos valores correspondentes pelo </a:t>
            </a:r>
            <a:r>
              <a:rPr lang="pt-BR" sz="3200" b="1" kern="100" dirty="0">
                <a:solidFill>
                  <a:srgbClr val="1F348C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IPCA 2024 (4,83%);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pt-BR" sz="1200" kern="100" dirty="0">
              <a:solidFill>
                <a:srgbClr val="1F348C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pt-BR" sz="3200" kern="100" dirty="0">
                <a:solidFill>
                  <a:srgbClr val="1F348C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Para as capitais que apresentaram queda na arrecadação em 2023, será mantido o valor da contribuição de 2025, sem reajuste pelo IPCA; </a:t>
            </a:r>
            <a:endParaRPr lang="pt-BR" sz="1200" kern="100" dirty="0">
              <a:solidFill>
                <a:srgbClr val="1F348C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endParaRPr lang="pt-BR" sz="1200" kern="100" dirty="0">
              <a:solidFill>
                <a:srgbClr val="1F348C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pt-BR" sz="3200" kern="100" dirty="0">
                <a:solidFill>
                  <a:srgbClr val="1F348C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Instituir </a:t>
            </a:r>
            <a:r>
              <a:rPr lang="pt-BR" sz="3200" b="1" kern="100" dirty="0">
                <a:solidFill>
                  <a:srgbClr val="1F348C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piso de R$ 35.000 </a:t>
            </a:r>
            <a:r>
              <a:rPr lang="pt-BR" sz="3200" kern="100" dirty="0">
                <a:solidFill>
                  <a:srgbClr val="1F348C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ano; 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endParaRPr lang="pt-BR" sz="1200" kern="100" dirty="0">
              <a:solidFill>
                <a:srgbClr val="1F348C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pt-BR" sz="3200" kern="100" dirty="0">
                <a:solidFill>
                  <a:srgbClr val="1F348C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 caso de </a:t>
            </a:r>
            <a:r>
              <a:rPr lang="pt-BR" sz="3200" b="1" kern="100" dirty="0">
                <a:solidFill>
                  <a:srgbClr val="1F348C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novas filiações ou renovações</a:t>
            </a:r>
            <a:r>
              <a:rPr lang="pt-BR" sz="3200" kern="100" dirty="0">
                <a:solidFill>
                  <a:srgbClr val="1F348C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a contribuição será proporcional ao mês de adesão.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4B888544-0035-DCB1-C556-13B153C5A668}"/>
              </a:ext>
            </a:extLst>
          </p:cNvPr>
          <p:cNvSpPr txBox="1"/>
          <p:nvPr/>
        </p:nvSpPr>
        <p:spPr>
          <a:xfrm>
            <a:off x="10051410" y="1833336"/>
            <a:ext cx="8107364" cy="614931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kern="0"/>
            </a:defPPr>
            <a:lvl1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  <a:defRPr sz="3400" kern="100">
                <a:solidFill>
                  <a:srgbClr val="1F348C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pt-BR" sz="3200" dirty="0"/>
              <a:t>Aplicar </a:t>
            </a:r>
            <a:r>
              <a:rPr lang="pt-BR" sz="3200" b="1" dirty="0"/>
              <a:t>desconto de 10%,</a:t>
            </a:r>
            <a:r>
              <a:rPr lang="pt-BR" sz="3200" dirty="0"/>
              <a:t> para pagamento em </a:t>
            </a:r>
            <a:r>
              <a:rPr lang="pt-BR" sz="3200" b="1" dirty="0"/>
              <a:t>cota única até 16/03/2026</a:t>
            </a:r>
            <a:r>
              <a:rPr lang="pt-BR" sz="3200" dirty="0"/>
              <a:t>; </a:t>
            </a:r>
          </a:p>
          <a:p>
            <a:endParaRPr lang="pt-BR" sz="1200" dirty="0"/>
          </a:p>
          <a:p>
            <a:r>
              <a:rPr lang="pt-BR" sz="3200" dirty="0"/>
              <a:t>Aplicar </a:t>
            </a:r>
            <a:r>
              <a:rPr lang="pt-BR" sz="3200" b="1" dirty="0"/>
              <a:t>desconto de 5% </a:t>
            </a:r>
            <a:r>
              <a:rPr lang="pt-BR" sz="3200" dirty="0"/>
              <a:t>para os pagamentos parcelados até a data do vencimento; </a:t>
            </a:r>
          </a:p>
          <a:p>
            <a:pPr marL="0" indent="0">
              <a:buNone/>
            </a:pPr>
            <a:endParaRPr lang="pt-BR" sz="1200" dirty="0"/>
          </a:p>
          <a:p>
            <a:r>
              <a:rPr lang="pt-BR" sz="3200" dirty="0"/>
              <a:t>Solicitações de </a:t>
            </a:r>
            <a:r>
              <a:rPr lang="pt-BR" sz="3200" b="1" dirty="0"/>
              <a:t>descontos adicionais</a:t>
            </a:r>
            <a:r>
              <a:rPr lang="pt-BR" sz="3200" dirty="0"/>
              <a:t>, fora dos critérios definidos em ata, deverão ser formalizadas por meio de ofício e </a:t>
            </a:r>
            <a:r>
              <a:rPr lang="pt-BR" sz="3200" b="1" dirty="0"/>
              <a:t>serão levados a consideração do Conselho Fiscal da FNP.</a:t>
            </a:r>
          </a:p>
        </p:txBody>
      </p:sp>
    </p:spTree>
    <p:extLst>
      <p:ext uri="{BB962C8B-B14F-4D97-AF65-F5344CB8AC3E}">
        <p14:creationId xmlns:p14="http://schemas.microsoft.com/office/powerpoint/2010/main" val="220776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g object 20">
            <a:extLst>
              <a:ext uri="{FF2B5EF4-FFF2-40B4-BE49-F238E27FC236}">
                <a16:creationId xmlns:a16="http://schemas.microsoft.com/office/drawing/2014/main" id="{2181BED3-E5E7-658D-F29A-5503230AB19F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348121" y="2133547"/>
            <a:ext cx="1063004" cy="1063004"/>
          </a:xfrm>
          <a:prstGeom prst="rect">
            <a:avLst/>
          </a:prstGeom>
        </p:spPr>
      </p:pic>
      <p:pic>
        <p:nvPicPr>
          <p:cNvPr id="14" name="bg object 21">
            <a:extLst>
              <a:ext uri="{FF2B5EF4-FFF2-40B4-BE49-F238E27FC236}">
                <a16:creationId xmlns:a16="http://schemas.microsoft.com/office/drawing/2014/main" id="{A11BFD69-F9B3-4100-58BE-36A84A48F208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102026" y="8700049"/>
            <a:ext cx="1002074" cy="1002691"/>
          </a:xfrm>
          <a:prstGeom prst="rect">
            <a:avLst/>
          </a:prstGeom>
        </p:spPr>
      </p:pic>
      <p:pic>
        <p:nvPicPr>
          <p:cNvPr id="15" name="bg object 22">
            <a:extLst>
              <a:ext uri="{FF2B5EF4-FFF2-40B4-BE49-F238E27FC236}">
                <a16:creationId xmlns:a16="http://schemas.microsoft.com/office/drawing/2014/main" id="{CB89E479-301B-F61A-DEA3-9A2C9FA63339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084255" y="5842754"/>
            <a:ext cx="1130855" cy="1123316"/>
          </a:xfrm>
          <a:prstGeom prst="rect">
            <a:avLst/>
          </a:prstGeom>
        </p:spPr>
      </p:pic>
      <p:pic>
        <p:nvPicPr>
          <p:cNvPr id="16" name="bg object 23">
            <a:extLst>
              <a:ext uri="{FF2B5EF4-FFF2-40B4-BE49-F238E27FC236}">
                <a16:creationId xmlns:a16="http://schemas.microsoft.com/office/drawing/2014/main" id="{11A36396-BE30-C3BD-8CB5-E15FF2F24767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845697" y="4809906"/>
            <a:ext cx="1258401" cy="1266558"/>
          </a:xfrm>
          <a:prstGeom prst="rect">
            <a:avLst/>
          </a:prstGeom>
        </p:spPr>
      </p:pic>
      <p:pic>
        <p:nvPicPr>
          <p:cNvPr id="17" name="bg object 24">
            <a:extLst>
              <a:ext uri="{FF2B5EF4-FFF2-40B4-BE49-F238E27FC236}">
                <a16:creationId xmlns:a16="http://schemas.microsoft.com/office/drawing/2014/main" id="{C1841C64-5F84-09FE-78F6-09C4F9D13815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7767616" y="0"/>
            <a:ext cx="1553041" cy="836833"/>
          </a:xfrm>
          <a:prstGeom prst="rect">
            <a:avLst/>
          </a:prstGeom>
        </p:spPr>
      </p:pic>
      <p:pic>
        <p:nvPicPr>
          <p:cNvPr id="22" name="Imagem 21">
            <a:extLst>
              <a:ext uri="{FF2B5EF4-FFF2-40B4-BE49-F238E27FC236}">
                <a16:creationId xmlns:a16="http://schemas.microsoft.com/office/drawing/2014/main" id="{B0FC721C-22FF-58A5-0D0A-3C288052C1D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7897" y="23758"/>
            <a:ext cx="17216400" cy="1130855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100" cy="1130855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836337" y="4945608"/>
            <a:ext cx="1267762" cy="127409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6084003"/>
            <a:ext cx="1247758" cy="124394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979044" y="7003765"/>
            <a:ext cx="1251480" cy="124394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544472" y="8247706"/>
            <a:ext cx="1251480" cy="125148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6936494" y="9077000"/>
            <a:ext cx="1485190" cy="1485190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069513" y="9431335"/>
            <a:ext cx="15967682" cy="187722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514316" y="9883678"/>
            <a:ext cx="15070536" cy="964996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7539619" y="1304253"/>
            <a:ext cx="1432417" cy="1432417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8504619" y="0"/>
            <a:ext cx="1599480" cy="1598275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856265" y="2585890"/>
            <a:ext cx="6491111" cy="4410337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1538545" y="5051155"/>
            <a:ext cx="5586420" cy="686052"/>
          </a:xfrm>
          <a:prstGeom prst="rect">
            <a:avLst/>
          </a:prstGeom>
        </p:spPr>
      </p:pic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22971" rIns="0" bIns="0" rtlCol="0">
            <a:spAutoFit/>
          </a:bodyPr>
          <a:lstStyle/>
          <a:p>
            <a:pPr marL="2421255">
              <a:lnSpc>
                <a:spcPct val="100000"/>
              </a:lnSpc>
              <a:spcBef>
                <a:spcPts val="114"/>
              </a:spcBef>
            </a:pPr>
            <a:r>
              <a:rPr spc="-10" dirty="0"/>
              <a:t>Obrigada.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153</Words>
  <Application>Microsoft Office PowerPoint</Application>
  <PresentationFormat>Personalizar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Aptos</vt:lpstr>
      <vt:lpstr>Arial</vt:lpstr>
      <vt:lpstr>Calibri</vt:lpstr>
      <vt:lpstr>Office Theme</vt:lpstr>
      <vt:lpstr>CONTRIBUIÇÕES 2026</vt:lpstr>
      <vt:lpstr>Apresentação do PowerPoint</vt:lpstr>
      <vt:lpstr>Apresentação do PowerPoint</vt:lpstr>
      <vt:lpstr>Obrigada.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modelo_87RG_slides_PPT_edit</dc:title>
  <dc:creator>Célia Silva</dc:creator>
  <cp:lastModifiedBy>Célia Silva</cp:lastModifiedBy>
  <cp:revision>7</cp:revision>
  <dcterms:created xsi:type="dcterms:W3CDTF">2025-04-02T15:51:08Z</dcterms:created>
  <dcterms:modified xsi:type="dcterms:W3CDTF">2025-04-05T22:12:47Z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2025-04-02T00:00:00Z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2025-04-02T00:00:00Z</vt:filetime>
  </property>
  <property fmtid="{D5CDD505-2E9C-101B-9397-08002B2CF9AE}" pid="5" name="Producer">
    <vt:lpwstr>Adobe PDF library 17.00</vt:lpwstr>
  </property>
</Properties>
</file>