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9" r:id="rId4"/>
    <p:sldId id="261" r:id="rId5"/>
    <p:sldId id="263" r:id="rId6"/>
    <p:sldId id="258" r:id="rId7"/>
  </p:sldIdLst>
  <p:sldSz cx="20104100" cy="1130935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B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65" d="100"/>
          <a:sy n="65" d="100"/>
        </p:scale>
        <p:origin x="708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7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7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7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7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06449" y="3073900"/>
            <a:ext cx="7604640" cy="4130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7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5.png"/><Relationship Id="rId11" Type="http://schemas.openxmlformats.org/officeDocument/2006/relationships/image" Target="../media/image20.emf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6.png"/><Relationship Id="rId12" Type="http://schemas.openxmlformats.org/officeDocument/2006/relationships/image" Target="../media/image2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5.png"/><Relationship Id="rId11" Type="http://schemas.openxmlformats.org/officeDocument/2006/relationships/image" Target="../media/image21.emf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5.png"/><Relationship Id="rId11" Type="http://schemas.openxmlformats.org/officeDocument/2006/relationships/image" Target="../media/image23.emf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6.png"/><Relationship Id="rId12" Type="http://schemas.openxmlformats.org/officeDocument/2006/relationships/image" Target="../media/image25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5.png"/><Relationship Id="rId11" Type="http://schemas.openxmlformats.org/officeDocument/2006/relationships/image" Target="../media/image24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0104100" cy="11308556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832515" y="4945608"/>
            <a:ext cx="1271583" cy="1274097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6084003"/>
            <a:ext cx="1243941" cy="1243941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982766" y="7003765"/>
            <a:ext cx="1243941" cy="1243941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548194" y="8247706"/>
            <a:ext cx="1243941" cy="1251480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6940217" y="9077000"/>
            <a:ext cx="1477651" cy="148519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065696" y="9431335"/>
            <a:ext cx="15975221" cy="1877220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518038" y="9883678"/>
            <a:ext cx="15070536" cy="964996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7535800" y="1304253"/>
            <a:ext cx="1432417" cy="1432417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8500797" y="0"/>
            <a:ext cx="1603301" cy="1598275"/>
          </a:xfrm>
          <a:prstGeom prst="rect">
            <a:avLst/>
          </a:prstGeom>
        </p:spPr>
      </p:pic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9306449" y="3073900"/>
            <a:ext cx="7604640" cy="3641253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>
              <a:lnSpc>
                <a:spcPts val="7130"/>
              </a:lnSpc>
              <a:spcBef>
                <a:spcPts val="745"/>
              </a:spcBef>
            </a:pPr>
            <a:r>
              <a:rPr lang="pt-BR" sz="7100" dirty="0">
                <a:solidFill>
                  <a:srgbClr val="FAB001"/>
                </a:solidFill>
              </a:rPr>
              <a:t>Prestação de Contas da FNP - Exercício 2024</a:t>
            </a:r>
            <a:br>
              <a:rPr lang="pt-BR" sz="6350" b="0" dirty="0">
                <a:solidFill>
                  <a:srgbClr val="F7F5ED"/>
                </a:solidFill>
                <a:latin typeface="Arial"/>
                <a:cs typeface="Arial"/>
              </a:rPr>
            </a:br>
            <a:endParaRPr sz="4500" dirty="0">
              <a:latin typeface="Arial"/>
              <a:cs typeface="Arial"/>
            </a:endParaRPr>
          </a:p>
        </p:txBody>
      </p:sp>
      <p:pic>
        <p:nvPicPr>
          <p:cNvPr id="16" name="Imagem 15">
            <a:extLst>
              <a:ext uri="{FF2B5EF4-FFF2-40B4-BE49-F238E27FC236}">
                <a16:creationId xmlns:a16="http://schemas.microsoft.com/office/drawing/2014/main" id="{591FB9ED-570F-5669-248A-9E134876958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303861" y="3195638"/>
            <a:ext cx="4687519" cy="319083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g object 16">
            <a:extLst>
              <a:ext uri="{FF2B5EF4-FFF2-40B4-BE49-F238E27FC236}">
                <a16:creationId xmlns:a16="http://schemas.microsoft.com/office/drawing/2014/main" id="{EE3BF234-60B0-9F67-87E8-74E5EA17D33B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640" y="-1"/>
            <a:ext cx="20104100" cy="11308556"/>
          </a:xfrm>
          <a:prstGeom prst="rect">
            <a:avLst/>
          </a:prstGeom>
        </p:spPr>
      </p:pic>
      <p:pic>
        <p:nvPicPr>
          <p:cNvPr id="10" name="bg object 17">
            <a:extLst>
              <a:ext uri="{FF2B5EF4-FFF2-40B4-BE49-F238E27FC236}">
                <a16:creationId xmlns:a16="http://schemas.microsoft.com/office/drawing/2014/main" id="{54518BE7-8609-2F04-8C66-6F156F33016C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63800" y="9431335"/>
            <a:ext cx="15975221" cy="1877220"/>
          </a:xfrm>
          <a:prstGeom prst="rect">
            <a:avLst/>
          </a:prstGeom>
        </p:spPr>
      </p:pic>
      <p:pic>
        <p:nvPicPr>
          <p:cNvPr id="11" name="bg object 18">
            <a:extLst>
              <a:ext uri="{FF2B5EF4-FFF2-40B4-BE49-F238E27FC236}">
                <a16:creationId xmlns:a16="http://schemas.microsoft.com/office/drawing/2014/main" id="{4F147D1E-0644-E17A-5E8F-57140FE82989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16143" y="9883678"/>
            <a:ext cx="15070536" cy="964996"/>
          </a:xfrm>
          <a:prstGeom prst="rect">
            <a:avLst/>
          </a:prstGeom>
        </p:spPr>
      </p:pic>
      <p:pic>
        <p:nvPicPr>
          <p:cNvPr id="12" name="bg object 19">
            <a:extLst>
              <a:ext uri="{FF2B5EF4-FFF2-40B4-BE49-F238E27FC236}">
                <a16:creationId xmlns:a16="http://schemas.microsoft.com/office/drawing/2014/main" id="{D9B344E4-2356-2EB7-6F49-51B80928EB1B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867785" y="542810"/>
            <a:ext cx="3777057" cy="2570811"/>
          </a:xfrm>
          <a:prstGeom prst="rect">
            <a:avLst/>
          </a:prstGeom>
        </p:spPr>
      </p:pic>
      <p:pic>
        <p:nvPicPr>
          <p:cNvPr id="13" name="bg object 20">
            <a:extLst>
              <a:ext uri="{FF2B5EF4-FFF2-40B4-BE49-F238E27FC236}">
                <a16:creationId xmlns:a16="http://schemas.microsoft.com/office/drawing/2014/main" id="{2181BED3-E5E7-658D-F29A-5503230AB19F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8348121" y="2133547"/>
            <a:ext cx="1063004" cy="1063004"/>
          </a:xfrm>
          <a:prstGeom prst="rect">
            <a:avLst/>
          </a:prstGeom>
        </p:spPr>
      </p:pic>
      <p:pic>
        <p:nvPicPr>
          <p:cNvPr id="14" name="bg object 21">
            <a:extLst>
              <a:ext uri="{FF2B5EF4-FFF2-40B4-BE49-F238E27FC236}">
                <a16:creationId xmlns:a16="http://schemas.microsoft.com/office/drawing/2014/main" id="{A11BFD69-F9B3-4100-58BE-36A84A48F208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9102026" y="8700049"/>
            <a:ext cx="1002074" cy="1002691"/>
          </a:xfrm>
          <a:prstGeom prst="rect">
            <a:avLst/>
          </a:prstGeom>
        </p:spPr>
      </p:pic>
      <p:pic>
        <p:nvPicPr>
          <p:cNvPr id="15" name="bg object 22">
            <a:extLst>
              <a:ext uri="{FF2B5EF4-FFF2-40B4-BE49-F238E27FC236}">
                <a16:creationId xmlns:a16="http://schemas.microsoft.com/office/drawing/2014/main" id="{CB89E479-301B-F61A-DEA3-9A2C9FA63339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8084255" y="5842754"/>
            <a:ext cx="1130855" cy="1123316"/>
          </a:xfrm>
          <a:prstGeom prst="rect">
            <a:avLst/>
          </a:prstGeom>
        </p:spPr>
      </p:pic>
      <p:pic>
        <p:nvPicPr>
          <p:cNvPr id="16" name="bg object 23">
            <a:extLst>
              <a:ext uri="{FF2B5EF4-FFF2-40B4-BE49-F238E27FC236}">
                <a16:creationId xmlns:a16="http://schemas.microsoft.com/office/drawing/2014/main" id="{11A36396-BE30-C3BD-8CB5-E15FF2F24767}"/>
              </a:ext>
            </a:extLst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8845697" y="4809906"/>
            <a:ext cx="1258401" cy="1266558"/>
          </a:xfrm>
          <a:prstGeom prst="rect">
            <a:avLst/>
          </a:prstGeom>
        </p:spPr>
      </p:pic>
      <p:pic>
        <p:nvPicPr>
          <p:cNvPr id="17" name="bg object 24">
            <a:extLst>
              <a:ext uri="{FF2B5EF4-FFF2-40B4-BE49-F238E27FC236}">
                <a16:creationId xmlns:a16="http://schemas.microsoft.com/office/drawing/2014/main" id="{C1841C64-5F84-09FE-78F6-09C4F9D13815}"/>
              </a:ext>
            </a:extLst>
          </p:cNvPr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7767616" y="0"/>
            <a:ext cx="1553041" cy="836833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1857334" y="4119779"/>
            <a:ext cx="4208145" cy="1597232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2700" marR="5080">
              <a:lnSpc>
                <a:spcPts val="3970"/>
              </a:lnSpc>
              <a:spcBef>
                <a:spcPts val="455"/>
              </a:spcBef>
            </a:pPr>
            <a:r>
              <a:rPr lang="pt-BR" sz="3950" b="1" spc="-30" dirty="0">
                <a:solidFill>
                  <a:srgbClr val="2B3786"/>
                </a:solidFill>
                <a:latin typeface="Arial"/>
                <a:cs typeface="Arial"/>
              </a:rPr>
              <a:t>Período da prestação de contas</a:t>
            </a:r>
            <a:endParaRPr sz="395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42050" y="625475"/>
            <a:ext cx="10259679" cy="9865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0800"/>
              </a:lnSpc>
              <a:spcBef>
                <a:spcPts val="100"/>
              </a:spcBef>
            </a:pPr>
            <a:r>
              <a:rPr lang="pt-BR" sz="1900" b="1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DEMONSTRAÇÃO DO RESULTADO DO PERÍODO</a:t>
            </a:r>
          </a:p>
          <a:p>
            <a:pPr marL="12700" marR="5080" algn="ctr">
              <a:lnSpc>
                <a:spcPct val="110800"/>
              </a:lnSpc>
              <a:spcBef>
                <a:spcPts val="100"/>
              </a:spcBef>
            </a:pPr>
            <a:r>
              <a:rPr lang="pt-BR" sz="1900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Exercícios Findos em 31 de dezembro 2024</a:t>
            </a:r>
          </a:p>
          <a:p>
            <a:pPr marL="12700" marR="5080" algn="ctr">
              <a:lnSpc>
                <a:spcPct val="110800"/>
              </a:lnSpc>
              <a:spcBef>
                <a:spcPts val="100"/>
              </a:spcBef>
            </a:pPr>
            <a:r>
              <a:rPr lang="pt-BR" sz="1900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Valores expressos em reais</a:t>
            </a:r>
            <a:endParaRPr sz="1900" dirty="0">
              <a:solidFill>
                <a:schemeClr val="tx2">
                  <a:lumMod val="50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22" name="Imagem 21">
            <a:extLst>
              <a:ext uri="{FF2B5EF4-FFF2-40B4-BE49-F238E27FC236}">
                <a16:creationId xmlns:a16="http://schemas.microsoft.com/office/drawing/2014/main" id="{D7F8D589-5C3E-DB77-F73C-564209BA5C4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642100" y="1768476"/>
            <a:ext cx="11013686" cy="74603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BAE4AE-DDD2-F9FE-9852-34801D57A1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g object 16">
            <a:extLst>
              <a:ext uri="{FF2B5EF4-FFF2-40B4-BE49-F238E27FC236}">
                <a16:creationId xmlns:a16="http://schemas.microsoft.com/office/drawing/2014/main" id="{A807773C-023C-457B-4718-E2EEE5A1A03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0104100" cy="11308556"/>
          </a:xfrm>
          <a:prstGeom prst="rect">
            <a:avLst/>
          </a:prstGeom>
        </p:spPr>
      </p:pic>
      <p:pic>
        <p:nvPicPr>
          <p:cNvPr id="10" name="bg object 17">
            <a:extLst>
              <a:ext uri="{FF2B5EF4-FFF2-40B4-BE49-F238E27FC236}">
                <a16:creationId xmlns:a16="http://schemas.microsoft.com/office/drawing/2014/main" id="{0711DF6E-5217-D346-CB72-72390CDD5A7C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63800" y="9431335"/>
            <a:ext cx="15975221" cy="1877220"/>
          </a:xfrm>
          <a:prstGeom prst="rect">
            <a:avLst/>
          </a:prstGeom>
        </p:spPr>
      </p:pic>
      <p:pic>
        <p:nvPicPr>
          <p:cNvPr id="11" name="bg object 18">
            <a:extLst>
              <a:ext uri="{FF2B5EF4-FFF2-40B4-BE49-F238E27FC236}">
                <a16:creationId xmlns:a16="http://schemas.microsoft.com/office/drawing/2014/main" id="{E74DE92A-9B90-0D29-31C0-C8BDC135838B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16143" y="9883678"/>
            <a:ext cx="15070536" cy="964996"/>
          </a:xfrm>
          <a:prstGeom prst="rect">
            <a:avLst/>
          </a:prstGeom>
        </p:spPr>
      </p:pic>
      <p:pic>
        <p:nvPicPr>
          <p:cNvPr id="12" name="bg object 19">
            <a:extLst>
              <a:ext uri="{FF2B5EF4-FFF2-40B4-BE49-F238E27FC236}">
                <a16:creationId xmlns:a16="http://schemas.microsoft.com/office/drawing/2014/main" id="{D456B192-1CA2-1004-C3C2-98F5760ED24D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867785" y="542810"/>
            <a:ext cx="3777057" cy="2570811"/>
          </a:xfrm>
          <a:prstGeom prst="rect">
            <a:avLst/>
          </a:prstGeom>
        </p:spPr>
      </p:pic>
      <p:pic>
        <p:nvPicPr>
          <p:cNvPr id="13" name="bg object 20">
            <a:extLst>
              <a:ext uri="{FF2B5EF4-FFF2-40B4-BE49-F238E27FC236}">
                <a16:creationId xmlns:a16="http://schemas.microsoft.com/office/drawing/2014/main" id="{FFA9FC9E-0F39-B765-2018-02A0035AA2CC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8348121" y="2133547"/>
            <a:ext cx="1063004" cy="1063004"/>
          </a:xfrm>
          <a:prstGeom prst="rect">
            <a:avLst/>
          </a:prstGeom>
        </p:spPr>
      </p:pic>
      <p:pic>
        <p:nvPicPr>
          <p:cNvPr id="14" name="bg object 21">
            <a:extLst>
              <a:ext uri="{FF2B5EF4-FFF2-40B4-BE49-F238E27FC236}">
                <a16:creationId xmlns:a16="http://schemas.microsoft.com/office/drawing/2014/main" id="{1086586F-6B9A-DBCC-BB65-DD9C7879B330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9102026" y="8700049"/>
            <a:ext cx="1002074" cy="1002691"/>
          </a:xfrm>
          <a:prstGeom prst="rect">
            <a:avLst/>
          </a:prstGeom>
        </p:spPr>
      </p:pic>
      <p:pic>
        <p:nvPicPr>
          <p:cNvPr id="15" name="bg object 22">
            <a:extLst>
              <a:ext uri="{FF2B5EF4-FFF2-40B4-BE49-F238E27FC236}">
                <a16:creationId xmlns:a16="http://schemas.microsoft.com/office/drawing/2014/main" id="{FC281D8E-FFED-B4B2-7D7D-B51D07C72F73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8084255" y="5842754"/>
            <a:ext cx="1130855" cy="1123316"/>
          </a:xfrm>
          <a:prstGeom prst="rect">
            <a:avLst/>
          </a:prstGeom>
        </p:spPr>
      </p:pic>
      <p:pic>
        <p:nvPicPr>
          <p:cNvPr id="16" name="bg object 23">
            <a:extLst>
              <a:ext uri="{FF2B5EF4-FFF2-40B4-BE49-F238E27FC236}">
                <a16:creationId xmlns:a16="http://schemas.microsoft.com/office/drawing/2014/main" id="{D55F82B8-3555-A555-8FF4-5AF7543AB746}"/>
              </a:ext>
            </a:extLst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8845697" y="4809906"/>
            <a:ext cx="1258401" cy="1266558"/>
          </a:xfrm>
          <a:prstGeom prst="rect">
            <a:avLst/>
          </a:prstGeom>
        </p:spPr>
      </p:pic>
      <p:pic>
        <p:nvPicPr>
          <p:cNvPr id="17" name="bg object 24">
            <a:extLst>
              <a:ext uri="{FF2B5EF4-FFF2-40B4-BE49-F238E27FC236}">
                <a16:creationId xmlns:a16="http://schemas.microsoft.com/office/drawing/2014/main" id="{4F9FCB9F-9003-EFD1-063C-6FB73A60B412}"/>
              </a:ext>
            </a:extLst>
          </p:cNvPr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7767616" y="0"/>
            <a:ext cx="1553041" cy="836833"/>
          </a:xfrm>
          <a:prstGeom prst="rect">
            <a:avLst/>
          </a:prstGeom>
        </p:spPr>
      </p:pic>
      <p:sp>
        <p:nvSpPr>
          <p:cNvPr id="2" name="object 2">
            <a:extLst>
              <a:ext uri="{FF2B5EF4-FFF2-40B4-BE49-F238E27FC236}">
                <a16:creationId xmlns:a16="http://schemas.microsoft.com/office/drawing/2014/main" id="{FA0F14A4-6C5E-3848-8411-6815F4E20C37}"/>
              </a:ext>
            </a:extLst>
          </p:cNvPr>
          <p:cNvSpPr txBox="1"/>
          <p:nvPr/>
        </p:nvSpPr>
        <p:spPr>
          <a:xfrm>
            <a:off x="1857335" y="4119779"/>
            <a:ext cx="3787507" cy="1597232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2700" marR="5080">
              <a:lnSpc>
                <a:spcPts val="3970"/>
              </a:lnSpc>
              <a:spcBef>
                <a:spcPts val="455"/>
              </a:spcBef>
            </a:pPr>
            <a:r>
              <a:rPr lang="pt-BR" sz="3950" b="1" spc="-30" dirty="0">
                <a:solidFill>
                  <a:srgbClr val="2B3786"/>
                </a:solidFill>
                <a:latin typeface="Arial"/>
                <a:cs typeface="Arial"/>
              </a:rPr>
              <a:t>Fontes de receita e sua evolução</a:t>
            </a:r>
            <a:endParaRPr sz="3950" dirty="0">
              <a:latin typeface="Arial"/>
              <a:cs typeface="Arial"/>
            </a:endParaRPr>
          </a:p>
        </p:txBody>
      </p:sp>
      <p:pic>
        <p:nvPicPr>
          <p:cNvPr id="24" name="Imagem 23">
            <a:extLst>
              <a:ext uri="{FF2B5EF4-FFF2-40B4-BE49-F238E27FC236}">
                <a16:creationId xmlns:a16="http://schemas.microsoft.com/office/drawing/2014/main" id="{AE3ADDE6-0E71-4A19-3766-53B6C1C08C0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61499" y="565203"/>
            <a:ext cx="10681951" cy="1127072"/>
          </a:xfrm>
          <a:prstGeom prst="rect">
            <a:avLst/>
          </a:prstGeom>
        </p:spPr>
      </p:pic>
      <p:pic>
        <p:nvPicPr>
          <p:cNvPr id="25" name="Imagem 24">
            <a:extLst>
              <a:ext uri="{FF2B5EF4-FFF2-40B4-BE49-F238E27FC236}">
                <a16:creationId xmlns:a16="http://schemas.microsoft.com/office/drawing/2014/main" id="{6F926711-1B4F-E3B0-A519-DF0A006C4C7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61499" y="2073275"/>
            <a:ext cx="10681951" cy="6917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973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7789CC-6376-DEF3-D8ED-4EEF5410A3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g object 16">
            <a:extLst>
              <a:ext uri="{FF2B5EF4-FFF2-40B4-BE49-F238E27FC236}">
                <a16:creationId xmlns:a16="http://schemas.microsoft.com/office/drawing/2014/main" id="{28F1447C-EE2E-DDBE-9B6C-E530E419ACAC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0104100" cy="11308556"/>
          </a:xfrm>
          <a:prstGeom prst="rect">
            <a:avLst/>
          </a:prstGeom>
        </p:spPr>
      </p:pic>
      <p:pic>
        <p:nvPicPr>
          <p:cNvPr id="10" name="bg object 17">
            <a:extLst>
              <a:ext uri="{FF2B5EF4-FFF2-40B4-BE49-F238E27FC236}">
                <a16:creationId xmlns:a16="http://schemas.microsoft.com/office/drawing/2014/main" id="{4263201B-06FF-0961-3147-D64288A87E04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63800" y="9431335"/>
            <a:ext cx="15975221" cy="1877220"/>
          </a:xfrm>
          <a:prstGeom prst="rect">
            <a:avLst/>
          </a:prstGeom>
        </p:spPr>
      </p:pic>
      <p:pic>
        <p:nvPicPr>
          <p:cNvPr id="11" name="bg object 18">
            <a:extLst>
              <a:ext uri="{FF2B5EF4-FFF2-40B4-BE49-F238E27FC236}">
                <a16:creationId xmlns:a16="http://schemas.microsoft.com/office/drawing/2014/main" id="{557AEDDE-14FC-9E6A-DB5E-C90B52BDB33A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16143" y="9883678"/>
            <a:ext cx="15070536" cy="964996"/>
          </a:xfrm>
          <a:prstGeom prst="rect">
            <a:avLst/>
          </a:prstGeom>
        </p:spPr>
      </p:pic>
      <p:pic>
        <p:nvPicPr>
          <p:cNvPr id="12" name="bg object 19">
            <a:extLst>
              <a:ext uri="{FF2B5EF4-FFF2-40B4-BE49-F238E27FC236}">
                <a16:creationId xmlns:a16="http://schemas.microsoft.com/office/drawing/2014/main" id="{AD3B13D4-F51F-959D-0E08-7C671C19FF27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867785" y="542810"/>
            <a:ext cx="3777057" cy="2570811"/>
          </a:xfrm>
          <a:prstGeom prst="rect">
            <a:avLst/>
          </a:prstGeom>
        </p:spPr>
      </p:pic>
      <p:pic>
        <p:nvPicPr>
          <p:cNvPr id="13" name="bg object 20">
            <a:extLst>
              <a:ext uri="{FF2B5EF4-FFF2-40B4-BE49-F238E27FC236}">
                <a16:creationId xmlns:a16="http://schemas.microsoft.com/office/drawing/2014/main" id="{6BE65F3C-FC16-1FC5-7862-28F9F1DFCAC5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8348121" y="2133547"/>
            <a:ext cx="1063004" cy="1063004"/>
          </a:xfrm>
          <a:prstGeom prst="rect">
            <a:avLst/>
          </a:prstGeom>
        </p:spPr>
      </p:pic>
      <p:pic>
        <p:nvPicPr>
          <p:cNvPr id="14" name="bg object 21">
            <a:extLst>
              <a:ext uri="{FF2B5EF4-FFF2-40B4-BE49-F238E27FC236}">
                <a16:creationId xmlns:a16="http://schemas.microsoft.com/office/drawing/2014/main" id="{17C455F5-001F-93E1-2853-C42DB9F0DA92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9102026" y="8700049"/>
            <a:ext cx="1002074" cy="1002691"/>
          </a:xfrm>
          <a:prstGeom prst="rect">
            <a:avLst/>
          </a:prstGeom>
        </p:spPr>
      </p:pic>
      <p:pic>
        <p:nvPicPr>
          <p:cNvPr id="15" name="bg object 22">
            <a:extLst>
              <a:ext uri="{FF2B5EF4-FFF2-40B4-BE49-F238E27FC236}">
                <a16:creationId xmlns:a16="http://schemas.microsoft.com/office/drawing/2014/main" id="{513D23B5-60D9-471D-3FDB-9C8677579C95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8084255" y="5842754"/>
            <a:ext cx="1130855" cy="1123316"/>
          </a:xfrm>
          <a:prstGeom prst="rect">
            <a:avLst/>
          </a:prstGeom>
        </p:spPr>
      </p:pic>
      <p:pic>
        <p:nvPicPr>
          <p:cNvPr id="16" name="bg object 23">
            <a:extLst>
              <a:ext uri="{FF2B5EF4-FFF2-40B4-BE49-F238E27FC236}">
                <a16:creationId xmlns:a16="http://schemas.microsoft.com/office/drawing/2014/main" id="{461D873B-82A3-CB8F-5101-975042B7BE9E}"/>
              </a:ext>
            </a:extLst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8845697" y="4809906"/>
            <a:ext cx="1258401" cy="1266558"/>
          </a:xfrm>
          <a:prstGeom prst="rect">
            <a:avLst/>
          </a:prstGeom>
        </p:spPr>
      </p:pic>
      <p:pic>
        <p:nvPicPr>
          <p:cNvPr id="17" name="bg object 24">
            <a:extLst>
              <a:ext uri="{FF2B5EF4-FFF2-40B4-BE49-F238E27FC236}">
                <a16:creationId xmlns:a16="http://schemas.microsoft.com/office/drawing/2014/main" id="{1C64B111-C051-18CA-4738-CF2A6EE394DA}"/>
              </a:ext>
            </a:extLst>
          </p:cNvPr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7767616" y="0"/>
            <a:ext cx="1553041" cy="836833"/>
          </a:xfrm>
          <a:prstGeom prst="rect">
            <a:avLst/>
          </a:prstGeom>
        </p:spPr>
      </p:pic>
      <p:sp>
        <p:nvSpPr>
          <p:cNvPr id="2" name="object 2">
            <a:extLst>
              <a:ext uri="{FF2B5EF4-FFF2-40B4-BE49-F238E27FC236}">
                <a16:creationId xmlns:a16="http://schemas.microsoft.com/office/drawing/2014/main" id="{E005C43F-570B-7F5C-435D-AF39B5082A0E}"/>
              </a:ext>
            </a:extLst>
          </p:cNvPr>
          <p:cNvSpPr txBox="1"/>
          <p:nvPr/>
        </p:nvSpPr>
        <p:spPr>
          <a:xfrm>
            <a:off x="1857334" y="4119779"/>
            <a:ext cx="4208145" cy="1597232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2700" marR="5080">
              <a:lnSpc>
                <a:spcPts val="3970"/>
              </a:lnSpc>
              <a:spcBef>
                <a:spcPts val="455"/>
              </a:spcBef>
            </a:pPr>
            <a:r>
              <a:rPr lang="pt-BR" sz="3950" b="1" spc="-30" dirty="0">
                <a:solidFill>
                  <a:srgbClr val="2B3786"/>
                </a:solidFill>
                <a:latin typeface="Arial"/>
                <a:cs typeface="Arial"/>
              </a:rPr>
              <a:t>Situação patrimonial da FNP</a:t>
            </a:r>
            <a:endParaRPr sz="2500" dirty="0">
              <a:latin typeface="Arial"/>
              <a:cs typeface="Arial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45EDBC84-CCD3-C088-E818-15D29790E9F5}"/>
              </a:ext>
            </a:extLst>
          </p:cNvPr>
          <p:cNvSpPr txBox="1"/>
          <p:nvPr/>
        </p:nvSpPr>
        <p:spPr>
          <a:xfrm>
            <a:off x="8756650" y="930275"/>
            <a:ext cx="6239640" cy="4518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0800"/>
              </a:lnSpc>
              <a:spcBef>
                <a:spcPts val="100"/>
              </a:spcBef>
            </a:pPr>
            <a:r>
              <a:rPr lang="pt-BR" sz="2800" b="1" i="0" u="none" strike="noStrike" baseline="0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</a:rPr>
              <a:t>BALANÇO PATRIMONIAL - 2024</a:t>
            </a:r>
            <a:endParaRPr sz="2800" b="1" dirty="0">
              <a:solidFill>
                <a:schemeClr val="tx2">
                  <a:lumMod val="50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357C1207-6845-A69E-B53A-BD8543BC45B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1646" y="2073275"/>
            <a:ext cx="11715204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837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10AEF0-E927-35CD-679C-66A28C3F1E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g object 16">
            <a:extLst>
              <a:ext uri="{FF2B5EF4-FFF2-40B4-BE49-F238E27FC236}">
                <a16:creationId xmlns:a16="http://schemas.microsoft.com/office/drawing/2014/main" id="{1C044E77-1E91-51B0-7805-AEEC3A0D4C90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0104100" cy="11308556"/>
          </a:xfrm>
          <a:prstGeom prst="rect">
            <a:avLst/>
          </a:prstGeom>
        </p:spPr>
      </p:pic>
      <p:pic>
        <p:nvPicPr>
          <p:cNvPr id="10" name="bg object 17">
            <a:extLst>
              <a:ext uri="{FF2B5EF4-FFF2-40B4-BE49-F238E27FC236}">
                <a16:creationId xmlns:a16="http://schemas.microsoft.com/office/drawing/2014/main" id="{C25AFF24-DA60-74C1-FD84-9D86E389913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63800" y="9431335"/>
            <a:ext cx="15975221" cy="1877220"/>
          </a:xfrm>
          <a:prstGeom prst="rect">
            <a:avLst/>
          </a:prstGeom>
        </p:spPr>
      </p:pic>
      <p:pic>
        <p:nvPicPr>
          <p:cNvPr id="11" name="bg object 18">
            <a:extLst>
              <a:ext uri="{FF2B5EF4-FFF2-40B4-BE49-F238E27FC236}">
                <a16:creationId xmlns:a16="http://schemas.microsoft.com/office/drawing/2014/main" id="{21F5B1B1-6231-93B6-C185-8A45EF4942EC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16143" y="9883678"/>
            <a:ext cx="15070536" cy="964996"/>
          </a:xfrm>
          <a:prstGeom prst="rect">
            <a:avLst/>
          </a:prstGeom>
        </p:spPr>
      </p:pic>
      <p:pic>
        <p:nvPicPr>
          <p:cNvPr id="12" name="bg object 19">
            <a:extLst>
              <a:ext uri="{FF2B5EF4-FFF2-40B4-BE49-F238E27FC236}">
                <a16:creationId xmlns:a16="http://schemas.microsoft.com/office/drawing/2014/main" id="{053B1CB2-8F49-A721-AB39-15D1916B4463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867785" y="542810"/>
            <a:ext cx="3777057" cy="2570811"/>
          </a:xfrm>
          <a:prstGeom prst="rect">
            <a:avLst/>
          </a:prstGeom>
        </p:spPr>
      </p:pic>
      <p:pic>
        <p:nvPicPr>
          <p:cNvPr id="13" name="bg object 20">
            <a:extLst>
              <a:ext uri="{FF2B5EF4-FFF2-40B4-BE49-F238E27FC236}">
                <a16:creationId xmlns:a16="http://schemas.microsoft.com/office/drawing/2014/main" id="{18D8F1B3-1AE5-A167-00E4-43974D285A4B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8348121" y="2133547"/>
            <a:ext cx="1063004" cy="1063004"/>
          </a:xfrm>
          <a:prstGeom prst="rect">
            <a:avLst/>
          </a:prstGeom>
        </p:spPr>
      </p:pic>
      <p:pic>
        <p:nvPicPr>
          <p:cNvPr id="14" name="bg object 21">
            <a:extLst>
              <a:ext uri="{FF2B5EF4-FFF2-40B4-BE49-F238E27FC236}">
                <a16:creationId xmlns:a16="http://schemas.microsoft.com/office/drawing/2014/main" id="{C574F90F-A165-0D05-6FA3-F63D30EBA321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9102026" y="8700049"/>
            <a:ext cx="1002074" cy="1002691"/>
          </a:xfrm>
          <a:prstGeom prst="rect">
            <a:avLst/>
          </a:prstGeom>
        </p:spPr>
      </p:pic>
      <p:pic>
        <p:nvPicPr>
          <p:cNvPr id="15" name="bg object 22">
            <a:extLst>
              <a:ext uri="{FF2B5EF4-FFF2-40B4-BE49-F238E27FC236}">
                <a16:creationId xmlns:a16="http://schemas.microsoft.com/office/drawing/2014/main" id="{E98D9D86-2F81-2955-40EB-5166E9A19A44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8084255" y="5842754"/>
            <a:ext cx="1130855" cy="1123316"/>
          </a:xfrm>
          <a:prstGeom prst="rect">
            <a:avLst/>
          </a:prstGeom>
        </p:spPr>
      </p:pic>
      <p:pic>
        <p:nvPicPr>
          <p:cNvPr id="16" name="bg object 23">
            <a:extLst>
              <a:ext uri="{FF2B5EF4-FFF2-40B4-BE49-F238E27FC236}">
                <a16:creationId xmlns:a16="http://schemas.microsoft.com/office/drawing/2014/main" id="{F983EA28-4741-D385-52CE-12FF6A03DD03}"/>
              </a:ext>
            </a:extLst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8845697" y="4809906"/>
            <a:ext cx="1258401" cy="1266558"/>
          </a:xfrm>
          <a:prstGeom prst="rect">
            <a:avLst/>
          </a:prstGeom>
        </p:spPr>
      </p:pic>
      <p:pic>
        <p:nvPicPr>
          <p:cNvPr id="17" name="bg object 24">
            <a:extLst>
              <a:ext uri="{FF2B5EF4-FFF2-40B4-BE49-F238E27FC236}">
                <a16:creationId xmlns:a16="http://schemas.microsoft.com/office/drawing/2014/main" id="{31DA2E9A-1915-1821-2EC7-BDB1E8746CB5}"/>
              </a:ext>
            </a:extLst>
          </p:cNvPr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7767616" y="0"/>
            <a:ext cx="1553041" cy="836833"/>
          </a:xfrm>
          <a:prstGeom prst="rect">
            <a:avLst/>
          </a:prstGeom>
        </p:spPr>
      </p:pic>
      <p:sp>
        <p:nvSpPr>
          <p:cNvPr id="2" name="object 2">
            <a:extLst>
              <a:ext uri="{FF2B5EF4-FFF2-40B4-BE49-F238E27FC236}">
                <a16:creationId xmlns:a16="http://schemas.microsoft.com/office/drawing/2014/main" id="{D3963E96-D00A-5BFB-4372-8525E163383B}"/>
              </a:ext>
            </a:extLst>
          </p:cNvPr>
          <p:cNvSpPr txBox="1"/>
          <p:nvPr/>
        </p:nvSpPr>
        <p:spPr>
          <a:xfrm>
            <a:off x="1857334" y="4119779"/>
            <a:ext cx="4208145" cy="1597232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2700" marR="5080">
              <a:lnSpc>
                <a:spcPts val="3970"/>
              </a:lnSpc>
              <a:spcBef>
                <a:spcPts val="455"/>
              </a:spcBef>
            </a:pPr>
            <a:r>
              <a:rPr lang="pt-BR" sz="3950" b="1" spc="-30" dirty="0">
                <a:solidFill>
                  <a:srgbClr val="2B3786"/>
                </a:solidFill>
                <a:latin typeface="Arial"/>
                <a:cs typeface="Arial"/>
              </a:rPr>
              <a:t>Relatórios financeiros da FNP</a:t>
            </a:r>
            <a:endParaRPr sz="2500" dirty="0">
              <a:latin typeface="Arial"/>
              <a:cs typeface="Arial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1D02FD7D-4657-EB95-86AD-6B2574405F4A}"/>
              </a:ext>
            </a:extLst>
          </p:cNvPr>
          <p:cNvSpPr txBox="1"/>
          <p:nvPr/>
        </p:nvSpPr>
        <p:spPr>
          <a:xfrm>
            <a:off x="13176252" y="3241338"/>
            <a:ext cx="6038858" cy="3117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0800"/>
              </a:lnSpc>
              <a:spcBef>
                <a:spcPts val="100"/>
              </a:spcBef>
            </a:pPr>
            <a:r>
              <a:rPr lang="pt-BR" sz="1900" b="1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bit.ly/</a:t>
            </a:r>
            <a:r>
              <a:rPr lang="pt-BR" sz="1900" b="1" dirty="0" err="1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dadosfiscaisFNP</a:t>
            </a:r>
            <a:endParaRPr sz="1900" b="1" dirty="0">
              <a:solidFill>
                <a:schemeClr val="tx2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17BB0192-F9EA-57BE-55B9-EB47D2E7CA52}"/>
              </a:ext>
            </a:extLst>
          </p:cNvPr>
          <p:cNvSpPr txBox="1"/>
          <p:nvPr/>
        </p:nvSpPr>
        <p:spPr>
          <a:xfrm>
            <a:off x="6546850" y="626331"/>
            <a:ext cx="11353800" cy="1620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0800"/>
              </a:lnSpc>
              <a:spcBef>
                <a:spcPts val="100"/>
              </a:spcBef>
            </a:pPr>
            <a:r>
              <a:rPr lang="pt-BR" sz="2400" b="1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A FNP garante o pleno cumprimento do direito fundamental a informação sobre suas atividades, nos termos da Lei nº 12.527/2011 (Lei de Acesso à Informação), e da Lei 14.341/2022 (Dispõe sobre a Associação de Representação de Municípios)</a:t>
            </a:r>
            <a:endParaRPr sz="2400" b="1" dirty="0">
              <a:solidFill>
                <a:schemeClr val="tx2">
                  <a:lumMod val="50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5F9C6F31-3D02-0719-2DC4-57AF4E9051A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15428" y="2585440"/>
            <a:ext cx="7121426" cy="6623372"/>
          </a:xfrm>
          <a:prstGeom prst="rect">
            <a:avLst/>
          </a:prstGeom>
        </p:spPr>
      </p:pic>
      <p:pic>
        <p:nvPicPr>
          <p:cNvPr id="5" name="Imagem 4" descr="Código QR&#10;&#10;O conteúdo gerado por IA pode estar incorreto.">
            <a:extLst>
              <a:ext uri="{FF2B5EF4-FFF2-40B4-BE49-F238E27FC236}">
                <a16:creationId xmlns:a16="http://schemas.microsoft.com/office/drawing/2014/main" id="{FBBE5EB1-1436-155C-613B-BA6B1A666399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8595" y="4411942"/>
            <a:ext cx="3984939" cy="3984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060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0104100" cy="11308556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836337" y="4945608"/>
            <a:ext cx="1267762" cy="1274097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6084003"/>
            <a:ext cx="1247758" cy="1243941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979044" y="7003765"/>
            <a:ext cx="1251480" cy="1243941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544472" y="8247706"/>
            <a:ext cx="1251480" cy="125148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6936494" y="9077000"/>
            <a:ext cx="1485190" cy="1485190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069513" y="9431335"/>
            <a:ext cx="15967682" cy="187722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514316" y="9883678"/>
            <a:ext cx="15070536" cy="964996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7539619" y="1304253"/>
            <a:ext cx="1432417" cy="1432417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8504619" y="0"/>
            <a:ext cx="1599480" cy="1598275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856265" y="2585890"/>
            <a:ext cx="6491111" cy="4410337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1538545" y="5051155"/>
            <a:ext cx="5586420" cy="686052"/>
          </a:xfrm>
          <a:prstGeom prst="rect">
            <a:avLst/>
          </a:prstGeom>
        </p:spPr>
      </p:pic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9306449" y="3073900"/>
            <a:ext cx="7818516" cy="2674719"/>
          </a:xfrm>
          <a:prstGeom prst="rect">
            <a:avLst/>
          </a:prstGeom>
        </p:spPr>
        <p:txBody>
          <a:bodyPr vert="horz" wrap="square" lIns="0" tIns="1322971" rIns="0" bIns="0" rtlCol="0">
            <a:spAutoFit/>
          </a:bodyPr>
          <a:lstStyle/>
          <a:p>
            <a:pPr marL="2421255">
              <a:lnSpc>
                <a:spcPct val="100000"/>
              </a:lnSpc>
              <a:spcBef>
                <a:spcPts val="114"/>
              </a:spcBef>
            </a:pPr>
            <a:r>
              <a:rPr spc="-10" dirty="0" err="1"/>
              <a:t>Obrigad</a:t>
            </a:r>
            <a:r>
              <a:rPr lang="pt-BR" spc="-10" dirty="0"/>
              <a:t>o</a:t>
            </a:r>
            <a:r>
              <a:rPr spc="-10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</TotalTime>
  <Words>98</Words>
  <Application>Microsoft Office PowerPoint</Application>
  <PresentationFormat>Personalizar</PresentationFormat>
  <Paragraphs>12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Arial</vt:lpstr>
      <vt:lpstr>Calibri</vt:lpstr>
      <vt:lpstr>Tahoma</vt:lpstr>
      <vt:lpstr>Office Theme</vt:lpstr>
      <vt:lpstr>Prestação de Contas da FNP - Exercício 2024 </vt:lpstr>
      <vt:lpstr>Apresentação do PowerPoint</vt:lpstr>
      <vt:lpstr>Apresentação do PowerPoint</vt:lpstr>
      <vt:lpstr>Apresentação do PowerPoint</vt:lpstr>
      <vt:lpstr>Apresentação do PowerPoint</vt:lpstr>
      <vt:lpstr>Obrigado.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modelo_87RG_slides_PPT_edit</dc:title>
  <dc:creator>César Medeiros</dc:creator>
  <cp:lastModifiedBy>Gerson Martins</cp:lastModifiedBy>
  <cp:revision>13</cp:revision>
  <dcterms:created xsi:type="dcterms:W3CDTF">2025-04-02T15:51:08Z</dcterms:created>
  <dcterms:modified xsi:type="dcterms:W3CDTF">2025-04-05T17:19:24Z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2025-04-02T00:00:00Z</vt:filetime>
  </property>
  <property fmtid="{D5CDD505-2E9C-101B-9397-08002B2CF9AE}" pid="3" name="Creator">
    <vt:lpwstr>Adobe Illustrator 29.4 (Macintosh)</vt:lpwstr>
  </property>
  <property fmtid="{D5CDD505-2E9C-101B-9397-08002B2CF9AE}" pid="4" name="LastSaved">
    <vt:filetime>2025-04-02T00:00:00Z</vt:filetime>
  </property>
  <property fmtid="{D5CDD505-2E9C-101B-9397-08002B2CF9AE}" pid="5" name="Producer">
    <vt:lpwstr>Adobe PDF library 17.00</vt:lpwstr>
  </property>
</Properties>
</file>