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1" r:id="rId3"/>
    <p:sldId id="260" r:id="rId4"/>
    <p:sldId id="258" r:id="rId5"/>
    <p:sldId id="259" r:id="rId6"/>
  </p:sldIdLst>
  <p:sldSz cx="18288000" cy="10287000"/>
  <p:notesSz cx="6858000" cy="9144000"/>
  <p:embeddedFontLst>
    <p:embeddedFont>
      <p:font typeface="Raleway" pitchFamily="2" charset="0"/>
      <p:regular r:id="rId7"/>
      <p:bold r:id="rId8"/>
      <p:italic r:id="rId9"/>
      <p:boldItalic r:id="rId10"/>
    </p:embeddedFont>
    <p:embeddedFont>
      <p:font typeface="Raleway Bold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940" y="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74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583001" y="187668"/>
            <a:ext cx="6769578" cy="8293510"/>
          </a:xfrm>
          <a:custGeom>
            <a:avLst/>
            <a:gdLst/>
            <a:ahLst/>
            <a:cxnLst/>
            <a:rect l="l" t="t" r="r" b="b"/>
            <a:pathLst>
              <a:path w="6769578" h="8293510">
                <a:moveTo>
                  <a:pt x="0" y="0"/>
                </a:moveTo>
                <a:lnTo>
                  <a:pt x="6769578" y="0"/>
                </a:lnTo>
                <a:lnTo>
                  <a:pt x="6769578" y="8293510"/>
                </a:lnTo>
                <a:lnTo>
                  <a:pt x="0" y="82935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3" name="Group 3"/>
          <p:cNvGrpSpPr/>
          <p:nvPr/>
        </p:nvGrpSpPr>
        <p:grpSpPr>
          <a:xfrm>
            <a:off x="1819324" y="2672937"/>
            <a:ext cx="5793104" cy="2858461"/>
            <a:chOff x="0" y="0"/>
            <a:chExt cx="16820152" cy="826128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6700209" cy="8261283"/>
            </a:xfrm>
            <a:custGeom>
              <a:avLst/>
              <a:gdLst/>
              <a:ahLst/>
              <a:cxnLst/>
              <a:rect l="l" t="t" r="r" b="b"/>
              <a:pathLst>
                <a:path w="16700209" h="8261283">
                  <a:moveTo>
                    <a:pt x="0" y="0"/>
                  </a:moveTo>
                  <a:lnTo>
                    <a:pt x="16700209" y="0"/>
                  </a:lnTo>
                  <a:lnTo>
                    <a:pt x="16700209" y="8261283"/>
                  </a:lnTo>
                  <a:lnTo>
                    <a:pt x="0" y="826128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119943" y="114301"/>
              <a:ext cx="16700209" cy="814698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l">
                <a:lnSpc>
                  <a:spcPts val="4514"/>
                </a:lnSpc>
              </a:pPr>
              <a:r>
                <a:rPr lang="pt-BR" sz="4818" b="1" spc="43" noProof="0" dirty="0">
                  <a:solidFill>
                    <a:srgbClr val="FFFFFF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Encontro </a:t>
              </a:r>
            </a:p>
            <a:p>
              <a:pPr algn="l">
                <a:lnSpc>
                  <a:spcPts val="4514"/>
                </a:lnSpc>
              </a:pPr>
              <a:r>
                <a:rPr lang="pt-BR" sz="4818" b="1" spc="43" noProof="0" dirty="0">
                  <a:solidFill>
                    <a:srgbClr val="FFFFFF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brasileiro</a:t>
              </a:r>
            </a:p>
            <a:p>
              <a:pPr algn="l">
                <a:lnSpc>
                  <a:spcPts val="4516"/>
                </a:lnSpc>
              </a:pPr>
              <a:r>
                <a:rPr lang="pt-BR" sz="4818" b="1" spc="45" noProof="0" dirty="0">
                  <a:solidFill>
                    <a:srgbClr val="FFFFFF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sobre Governança Metropolitana </a:t>
              </a:r>
            </a:p>
          </p:txBody>
        </p:sp>
      </p:grpSp>
      <p:sp>
        <p:nvSpPr>
          <p:cNvPr id="6" name="Freeform 6"/>
          <p:cNvSpPr/>
          <p:nvPr/>
        </p:nvSpPr>
        <p:spPr>
          <a:xfrm>
            <a:off x="6820833" y="477738"/>
            <a:ext cx="4040257" cy="1669713"/>
          </a:xfrm>
          <a:custGeom>
            <a:avLst/>
            <a:gdLst/>
            <a:ahLst/>
            <a:cxnLst/>
            <a:rect l="l" t="t" r="r" b="b"/>
            <a:pathLst>
              <a:path w="4040257" h="1669713">
                <a:moveTo>
                  <a:pt x="0" y="0"/>
                </a:moveTo>
                <a:lnTo>
                  <a:pt x="4040257" y="0"/>
                </a:lnTo>
                <a:lnTo>
                  <a:pt x="4040257" y="1669713"/>
                </a:lnTo>
                <a:lnTo>
                  <a:pt x="0" y="166971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7186" t="-6986"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7" name="Group 7"/>
          <p:cNvGrpSpPr/>
          <p:nvPr/>
        </p:nvGrpSpPr>
        <p:grpSpPr>
          <a:xfrm>
            <a:off x="-152400" y="8778540"/>
            <a:ext cx="19118481" cy="1805822"/>
            <a:chOff x="0" y="0"/>
            <a:chExt cx="7121381" cy="672645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7121382" cy="672645"/>
            </a:xfrm>
            <a:custGeom>
              <a:avLst/>
              <a:gdLst/>
              <a:ahLst/>
              <a:cxnLst/>
              <a:rect l="l" t="t" r="r" b="b"/>
              <a:pathLst>
                <a:path w="7121382" h="672645">
                  <a:moveTo>
                    <a:pt x="0" y="0"/>
                  </a:moveTo>
                  <a:lnTo>
                    <a:pt x="7121382" y="0"/>
                  </a:lnTo>
                  <a:lnTo>
                    <a:pt x="7121382" y="672645"/>
                  </a:lnTo>
                  <a:lnTo>
                    <a:pt x="0" y="6726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9525"/>
              <a:ext cx="7121381" cy="682170"/>
            </a:xfrm>
            <a:prstGeom prst="rect">
              <a:avLst/>
            </a:prstGeom>
          </p:spPr>
          <p:txBody>
            <a:bodyPr lIns="48876" tIns="48876" rIns="48876" bIns="48876" rtlCol="0" anchor="ctr"/>
            <a:lstStyle/>
            <a:p>
              <a:pPr algn="ctr">
                <a:lnSpc>
                  <a:spcPts val="1616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5430622" y="8200355"/>
            <a:ext cx="8438530" cy="2115890"/>
            <a:chOff x="0" y="0"/>
            <a:chExt cx="11251374" cy="2821186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579460"/>
              <a:ext cx="11251374" cy="1662266"/>
              <a:chOff x="0" y="0"/>
              <a:chExt cx="2170930" cy="320731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2170930" cy="320731"/>
              </a:xfrm>
              <a:custGeom>
                <a:avLst/>
                <a:gdLst/>
                <a:ahLst/>
                <a:cxnLst/>
                <a:rect l="l" t="t" r="r" b="b"/>
                <a:pathLst>
                  <a:path w="2170930" h="320731">
                    <a:moveTo>
                      <a:pt x="0" y="0"/>
                    </a:moveTo>
                    <a:lnTo>
                      <a:pt x="2170930" y="0"/>
                    </a:lnTo>
                    <a:lnTo>
                      <a:pt x="2170930" y="320731"/>
                    </a:lnTo>
                    <a:lnTo>
                      <a:pt x="0" y="32073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ca-ES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0" y="-9525"/>
                <a:ext cx="2170930" cy="33025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16"/>
                  </a:lnSpc>
                </a:pPr>
                <a:endParaRPr/>
              </a:p>
            </p:txBody>
          </p:sp>
        </p:grpSp>
        <p:sp>
          <p:nvSpPr>
            <p:cNvPr id="14" name="Freeform 14"/>
            <p:cNvSpPr/>
            <p:nvPr/>
          </p:nvSpPr>
          <p:spPr>
            <a:xfrm>
              <a:off x="4436" y="742561"/>
              <a:ext cx="2964508" cy="1336063"/>
            </a:xfrm>
            <a:custGeom>
              <a:avLst/>
              <a:gdLst/>
              <a:ahLst/>
              <a:cxnLst/>
              <a:rect l="l" t="t" r="r" b="b"/>
              <a:pathLst>
                <a:path w="2964508" h="1336063">
                  <a:moveTo>
                    <a:pt x="0" y="0"/>
                  </a:moveTo>
                  <a:lnTo>
                    <a:pt x="2964508" y="0"/>
                  </a:lnTo>
                  <a:lnTo>
                    <a:pt x="2964508" y="1336064"/>
                  </a:lnTo>
                  <a:lnTo>
                    <a:pt x="0" y="133606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r="-43264"/>
              </a:stretch>
            </a:blipFill>
          </p:spPr>
          <p:txBody>
            <a:bodyPr/>
            <a:lstStyle/>
            <a:p>
              <a:endParaRPr lang="ca-E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3361853" y="951598"/>
              <a:ext cx="3110527" cy="954366"/>
            </a:xfrm>
            <a:custGeom>
              <a:avLst/>
              <a:gdLst/>
              <a:ahLst/>
              <a:cxnLst/>
              <a:rect l="l" t="t" r="r" b="b"/>
              <a:pathLst>
                <a:path w="3110527" h="954366">
                  <a:moveTo>
                    <a:pt x="0" y="0"/>
                  </a:moveTo>
                  <a:lnTo>
                    <a:pt x="3110527" y="0"/>
                  </a:lnTo>
                  <a:lnTo>
                    <a:pt x="3110527" y="954367"/>
                  </a:lnTo>
                  <a:lnTo>
                    <a:pt x="0" y="9543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ca-E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6472380" y="0"/>
              <a:ext cx="4778994" cy="2821186"/>
            </a:xfrm>
            <a:custGeom>
              <a:avLst/>
              <a:gdLst/>
              <a:ahLst/>
              <a:cxnLst/>
              <a:rect l="l" t="t" r="r" b="b"/>
              <a:pathLst>
                <a:path w="4778994" h="2821186">
                  <a:moveTo>
                    <a:pt x="0" y="0"/>
                  </a:moveTo>
                  <a:lnTo>
                    <a:pt x="4778994" y="0"/>
                  </a:lnTo>
                  <a:lnTo>
                    <a:pt x="4778994" y="2821186"/>
                  </a:lnTo>
                  <a:lnTo>
                    <a:pt x="0" y="28211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r="-4947"/>
              </a:stretch>
            </a:blipFill>
          </p:spPr>
          <p:txBody>
            <a:bodyPr/>
            <a:lstStyle/>
            <a:p>
              <a:endParaRPr lang="ca-ES"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819324" y="5518244"/>
            <a:ext cx="5818909" cy="422299"/>
            <a:chOff x="0" y="0"/>
            <a:chExt cx="16852392" cy="1223037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6852392" cy="1223037"/>
            </a:xfrm>
            <a:custGeom>
              <a:avLst/>
              <a:gdLst/>
              <a:ahLst/>
              <a:cxnLst/>
              <a:rect l="l" t="t" r="r" b="b"/>
              <a:pathLst>
                <a:path w="16852392" h="1223037">
                  <a:moveTo>
                    <a:pt x="0" y="0"/>
                  </a:moveTo>
                  <a:lnTo>
                    <a:pt x="16852392" y="0"/>
                  </a:lnTo>
                  <a:lnTo>
                    <a:pt x="16852392" y="1223037"/>
                  </a:lnTo>
                  <a:lnTo>
                    <a:pt x="0" y="122303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38100"/>
              <a:ext cx="16852392" cy="1184937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l">
                <a:lnSpc>
                  <a:spcPts val="1984"/>
                </a:lnSpc>
              </a:pPr>
              <a:r>
                <a:rPr lang="pt-BR" sz="2116" spc="19" noProof="0" dirty="0">
                  <a:solidFill>
                    <a:srgbClr val="FFFFFF"/>
                  </a:solidFill>
                  <a:latin typeface="Raleway"/>
                  <a:ea typeface="Raleway"/>
                  <a:cs typeface="Raleway"/>
                  <a:sym typeface="Raleway"/>
                </a:rPr>
                <a:t>Brasília, 21 de maio de 2025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5A886-95BF-82BD-1DE9-B924E217F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E135D07-7193-E532-67FB-13D4B26C6413}"/>
              </a:ext>
            </a:extLst>
          </p:cNvPr>
          <p:cNvSpPr/>
          <p:nvPr/>
        </p:nvSpPr>
        <p:spPr>
          <a:xfrm rot="-10799999">
            <a:off x="-174173" y="10889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blipFill>
            <a:blip r:embed="rId2"/>
            <a:stretch>
              <a:fillRect l="-86921" t="-260990" b="-105472"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F3C7A073-5002-4DFF-E476-A6340637C850}"/>
              </a:ext>
            </a:extLst>
          </p:cNvPr>
          <p:cNvGrpSpPr/>
          <p:nvPr/>
        </p:nvGrpSpPr>
        <p:grpSpPr>
          <a:xfrm>
            <a:off x="1015721" y="586659"/>
            <a:ext cx="10771731" cy="1159805"/>
            <a:chOff x="0" y="0"/>
            <a:chExt cx="2194052" cy="23623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E11C458-1906-FB7C-66AC-403C42EC19D2}"/>
                </a:ext>
              </a:extLst>
            </p:cNvPr>
            <p:cNvSpPr/>
            <p:nvPr/>
          </p:nvSpPr>
          <p:spPr>
            <a:xfrm>
              <a:off x="0" y="0"/>
              <a:ext cx="2194052" cy="236236"/>
            </a:xfrm>
            <a:custGeom>
              <a:avLst/>
              <a:gdLst/>
              <a:ahLst/>
              <a:cxnLst/>
              <a:rect l="l" t="t" r="r" b="b"/>
              <a:pathLst>
                <a:path w="2194052" h="236236">
                  <a:moveTo>
                    <a:pt x="0" y="0"/>
                  </a:moveTo>
                  <a:lnTo>
                    <a:pt x="2194052" y="0"/>
                  </a:lnTo>
                  <a:lnTo>
                    <a:pt x="2194052" y="236236"/>
                  </a:lnTo>
                  <a:lnTo>
                    <a:pt x="0" y="236236"/>
                  </a:lnTo>
                  <a:close/>
                </a:path>
              </a:pathLst>
            </a:custGeom>
            <a:solidFill>
              <a:srgbClr val="D87431"/>
            </a:solidFill>
            <a:ln w="9525" cap="sq">
              <a:solidFill>
                <a:srgbClr val="D77330"/>
              </a:solidFill>
              <a:prstDash val="solid"/>
              <a:miter/>
            </a:ln>
          </p:spPr>
          <p:txBody>
            <a:bodyPr/>
            <a:lstStyle/>
            <a:p>
              <a:endParaRPr lang="ca-E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CB187314-3227-8CE7-D258-40264629DA08}"/>
                </a:ext>
              </a:extLst>
            </p:cNvPr>
            <p:cNvSpPr txBox="1"/>
            <p:nvPr/>
          </p:nvSpPr>
          <p:spPr>
            <a:xfrm>
              <a:off x="0" y="-9525"/>
              <a:ext cx="2194052" cy="245761"/>
            </a:xfrm>
            <a:prstGeom prst="rect">
              <a:avLst/>
            </a:prstGeom>
          </p:spPr>
          <p:txBody>
            <a:bodyPr lIns="58742" tIns="58742" rIns="58742" bIns="58742" rtlCol="0" anchor="ctr"/>
            <a:lstStyle/>
            <a:p>
              <a:pPr algn="ctr">
                <a:lnSpc>
                  <a:spcPts val="1425"/>
                </a:lnSpc>
              </a:pPr>
              <a:endParaRPr/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0A901F0C-7103-EAF7-1092-1C11AC28A02A}"/>
              </a:ext>
            </a:extLst>
          </p:cNvPr>
          <p:cNvSpPr/>
          <p:nvPr/>
        </p:nvSpPr>
        <p:spPr>
          <a:xfrm>
            <a:off x="5278407" y="3009901"/>
            <a:ext cx="1976797" cy="1500202"/>
          </a:xfrm>
          <a:custGeom>
            <a:avLst/>
            <a:gdLst/>
            <a:ahLst/>
            <a:cxnLst/>
            <a:rect l="l" t="t" r="r" b="b"/>
            <a:pathLst>
              <a:path w="1976797" h="1376345">
                <a:moveTo>
                  <a:pt x="0" y="0"/>
                </a:moveTo>
                <a:lnTo>
                  <a:pt x="1976797" y="0"/>
                </a:lnTo>
                <a:lnTo>
                  <a:pt x="1976797" y="1376345"/>
                </a:lnTo>
                <a:lnTo>
                  <a:pt x="0" y="13763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a-ES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9E24FB6F-0DE7-01AE-6FD3-76809CA0D170}"/>
              </a:ext>
            </a:extLst>
          </p:cNvPr>
          <p:cNvSpPr/>
          <p:nvPr/>
        </p:nvSpPr>
        <p:spPr>
          <a:xfrm>
            <a:off x="11468638" y="3149408"/>
            <a:ext cx="758587" cy="1360694"/>
          </a:xfrm>
          <a:custGeom>
            <a:avLst/>
            <a:gdLst/>
            <a:ahLst/>
            <a:cxnLst/>
            <a:rect l="l" t="t" r="r" b="b"/>
            <a:pathLst>
              <a:path w="758587" h="1360694">
                <a:moveTo>
                  <a:pt x="0" y="0"/>
                </a:moveTo>
                <a:lnTo>
                  <a:pt x="758587" y="0"/>
                </a:lnTo>
                <a:lnTo>
                  <a:pt x="758587" y="1360694"/>
                </a:lnTo>
                <a:lnTo>
                  <a:pt x="0" y="136069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a-ES"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E0D05E96-13A4-A86E-6C60-D9B95C345EB1}"/>
              </a:ext>
            </a:extLst>
          </p:cNvPr>
          <p:cNvSpPr txBox="1"/>
          <p:nvPr/>
        </p:nvSpPr>
        <p:spPr>
          <a:xfrm>
            <a:off x="1447800" y="751173"/>
            <a:ext cx="10526573" cy="8650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10"/>
              </a:lnSpc>
              <a:spcBef>
                <a:spcPct val="0"/>
              </a:spcBef>
            </a:pPr>
            <a:r>
              <a:rPr lang="pt-BR" sz="2842" b="1" noProof="0" dirty="0">
                <a:solidFill>
                  <a:srgbClr val="FCFAF9"/>
                </a:solidFill>
                <a:latin typeface="Raleway Bold"/>
                <a:ea typeface="Raleway Bold"/>
                <a:cs typeface="Raleway Bold"/>
                <a:sym typeface="Raleway Bold"/>
              </a:rPr>
              <a:t>Grupos de Trabalho: </a:t>
            </a:r>
          </a:p>
          <a:p>
            <a:pPr algn="l">
              <a:lnSpc>
                <a:spcPts val="3410"/>
              </a:lnSpc>
              <a:spcBef>
                <a:spcPct val="0"/>
              </a:spcBef>
            </a:pPr>
            <a:r>
              <a:rPr lang="pt-BR" sz="2842" b="1" noProof="0" dirty="0">
                <a:solidFill>
                  <a:srgbClr val="FCFAF9"/>
                </a:solidFill>
                <a:latin typeface="Raleway Bold"/>
                <a:ea typeface="Raleway Bold"/>
                <a:cs typeface="Raleway Bold"/>
                <a:sym typeface="Raleway Bold"/>
              </a:rPr>
              <a:t>Desafios e Ferramentas para o Planejamento Metropolitano</a:t>
            </a:r>
            <a:endParaRPr lang="en-US" sz="2842" b="1" dirty="0">
              <a:solidFill>
                <a:srgbClr val="FCFAF9"/>
              </a:solidFill>
              <a:latin typeface="Raleway Bold"/>
              <a:ea typeface="Raleway Bold"/>
              <a:cs typeface="Raleway Bold"/>
              <a:sym typeface="Raleway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D5495168-E77B-993D-B342-051CDC3B4D55}"/>
              </a:ext>
            </a:extLst>
          </p:cNvPr>
          <p:cNvSpPr txBox="1"/>
          <p:nvPr/>
        </p:nvSpPr>
        <p:spPr>
          <a:xfrm>
            <a:off x="1015721" y="5295821"/>
            <a:ext cx="5585343" cy="21569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60"/>
              </a:lnSpc>
            </a:pPr>
            <a:r>
              <a:rPr lang="pt-BR" sz="2800" b="1" noProof="0" dirty="0">
                <a:solidFill>
                  <a:srgbClr val="D6702F"/>
                </a:solidFill>
                <a:latin typeface="Raleway Bold"/>
                <a:ea typeface="Raleway Bold"/>
                <a:cs typeface="Raleway Bold"/>
                <a:sym typeface="Raleway Bold"/>
              </a:rPr>
              <a:t>Todos os grupos abordarão os mesmos temas.</a:t>
            </a:r>
          </a:p>
          <a:p>
            <a:pPr algn="l">
              <a:lnSpc>
                <a:spcPts val="3360"/>
              </a:lnSpc>
            </a:pPr>
            <a:endParaRPr lang="pt-BR" sz="2800" b="1" noProof="0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>
              <a:lnSpc>
                <a:spcPts val="3360"/>
              </a:lnSpc>
            </a:pPr>
            <a:r>
              <a:rPr lang="pt-BR" sz="2800" b="1" noProof="0" dirty="0">
                <a:solidFill>
                  <a:srgbClr val="D6702F"/>
                </a:solidFill>
                <a:latin typeface="Raleway Bold"/>
                <a:ea typeface="Raleway Bold"/>
                <a:cs typeface="Raleway Bold"/>
                <a:sym typeface="Raleway Bold"/>
              </a:rPr>
              <a:t>Dirija-se ao grupo de sua preferencia.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099D7A86-C16F-7A86-088F-B6A50E1F27AA}"/>
              </a:ext>
            </a:extLst>
          </p:cNvPr>
          <p:cNvSpPr txBox="1"/>
          <p:nvPr/>
        </p:nvSpPr>
        <p:spPr>
          <a:xfrm>
            <a:off x="8229600" y="5067757"/>
            <a:ext cx="10210799" cy="51617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pt-BR" sz="2799" b="1" noProof="0" dirty="0">
                <a:solidFill>
                  <a:srgbClr val="D6702F"/>
                </a:solidFill>
                <a:latin typeface="Raleway Bold"/>
                <a:ea typeface="Raleway Bold"/>
                <a:cs typeface="Raleway Bold"/>
                <a:sym typeface="Raleway Bold"/>
              </a:rPr>
              <a:t>Serão dois momentos:</a:t>
            </a:r>
          </a:p>
          <a:p>
            <a:pPr algn="l">
              <a:lnSpc>
                <a:spcPts val="3359"/>
              </a:lnSpc>
            </a:pPr>
            <a:endParaRPr lang="en-US" sz="2799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marL="514350" indent="-514350" algn="l">
              <a:lnSpc>
                <a:spcPct val="150000"/>
              </a:lnSpc>
              <a:buAutoNum type="arabicPeriod"/>
            </a:pPr>
            <a:r>
              <a:rPr lang="pt-BR" sz="2799" b="1" noProof="0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Desafios das Metrópolis brasileiras e a governança metropolitana -40 minutos</a:t>
            </a:r>
          </a:p>
          <a:p>
            <a:pPr marL="514350" indent="-514350" algn="l">
              <a:lnSpc>
                <a:spcPct val="150000"/>
              </a:lnSpc>
              <a:buAutoNum type="arabicPeriod"/>
            </a:pPr>
            <a:endParaRPr lang="pt-BR" sz="2799" b="1" dirty="0">
              <a:solidFill>
                <a:srgbClr val="000000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marL="514350" indent="-514350" algn="l">
              <a:lnSpc>
                <a:spcPct val="150000"/>
              </a:lnSpc>
              <a:buAutoNum type="arabicPeriod"/>
            </a:pPr>
            <a:r>
              <a:rPr lang="pt-BR" sz="2799" b="1" noProof="0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Elementos estratégicos para avançar na governança metropolitana com olhar local, nacional, regional e internacional- 40 minutos </a:t>
            </a:r>
            <a:endParaRPr lang="en-US" sz="2799" b="1" dirty="0">
              <a:solidFill>
                <a:srgbClr val="000000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>
              <a:lnSpc>
                <a:spcPts val="3359"/>
              </a:lnSpc>
            </a:pPr>
            <a:endParaRPr lang="en-US" sz="2799" b="1" dirty="0">
              <a:solidFill>
                <a:srgbClr val="000000"/>
              </a:solidFill>
              <a:latin typeface="Raleway Bold"/>
              <a:ea typeface="Raleway Bold"/>
              <a:cs typeface="Raleway Bold"/>
              <a:sym typeface="Raleway Bold"/>
            </a:endParaRPr>
          </a:p>
        </p:txBody>
      </p:sp>
    </p:spTree>
    <p:extLst>
      <p:ext uri="{BB962C8B-B14F-4D97-AF65-F5344CB8AC3E}">
        <p14:creationId xmlns:p14="http://schemas.microsoft.com/office/powerpoint/2010/main" val="2392802441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4383B-6EFC-8495-9DEE-13429E199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605C4D9-3AF0-2341-7B5D-7A7815B45AC4}"/>
              </a:ext>
            </a:extLst>
          </p:cNvPr>
          <p:cNvSpPr/>
          <p:nvPr/>
        </p:nvSpPr>
        <p:spPr>
          <a:xfrm rot="-10799999">
            <a:off x="27215" y="20599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blipFill>
            <a:blip r:embed="rId2"/>
            <a:stretch>
              <a:fillRect l="-86921" t="-260990" b="-105472"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DEF4D0BD-8B62-7CA0-5885-6F5C601608F6}"/>
              </a:ext>
            </a:extLst>
          </p:cNvPr>
          <p:cNvGrpSpPr/>
          <p:nvPr/>
        </p:nvGrpSpPr>
        <p:grpSpPr>
          <a:xfrm>
            <a:off x="3447240" y="1028700"/>
            <a:ext cx="10771731" cy="1159805"/>
            <a:chOff x="0" y="0"/>
            <a:chExt cx="2194052" cy="23623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9703D56-CA85-9335-2B8F-37D0CEF045F6}"/>
                </a:ext>
              </a:extLst>
            </p:cNvPr>
            <p:cNvSpPr/>
            <p:nvPr/>
          </p:nvSpPr>
          <p:spPr>
            <a:xfrm>
              <a:off x="0" y="0"/>
              <a:ext cx="2194052" cy="236236"/>
            </a:xfrm>
            <a:custGeom>
              <a:avLst/>
              <a:gdLst/>
              <a:ahLst/>
              <a:cxnLst/>
              <a:rect l="l" t="t" r="r" b="b"/>
              <a:pathLst>
                <a:path w="2194052" h="236236">
                  <a:moveTo>
                    <a:pt x="0" y="0"/>
                  </a:moveTo>
                  <a:lnTo>
                    <a:pt x="2194052" y="0"/>
                  </a:lnTo>
                  <a:lnTo>
                    <a:pt x="2194052" y="236236"/>
                  </a:lnTo>
                  <a:lnTo>
                    <a:pt x="0" y="236236"/>
                  </a:lnTo>
                  <a:close/>
                </a:path>
              </a:pathLst>
            </a:custGeom>
            <a:solidFill>
              <a:srgbClr val="D87431"/>
            </a:solidFill>
            <a:ln w="9525" cap="sq">
              <a:solidFill>
                <a:srgbClr val="D77330"/>
              </a:solidFill>
              <a:prstDash val="solid"/>
              <a:miter/>
            </a:ln>
          </p:spPr>
          <p:txBody>
            <a:bodyPr/>
            <a:lstStyle/>
            <a:p>
              <a:endParaRPr lang="ca-E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059EDF12-9B25-BBF2-A4AE-CD8089354EDE}"/>
                </a:ext>
              </a:extLst>
            </p:cNvPr>
            <p:cNvSpPr txBox="1"/>
            <p:nvPr/>
          </p:nvSpPr>
          <p:spPr>
            <a:xfrm>
              <a:off x="0" y="-9525"/>
              <a:ext cx="2194052" cy="245761"/>
            </a:xfrm>
            <a:prstGeom prst="rect">
              <a:avLst/>
            </a:prstGeom>
          </p:spPr>
          <p:txBody>
            <a:bodyPr lIns="58742" tIns="58742" rIns="58742" bIns="58742" rtlCol="0" anchor="ctr"/>
            <a:lstStyle/>
            <a:p>
              <a:pPr algn="ctr">
                <a:lnSpc>
                  <a:spcPts val="1425"/>
                </a:lnSpc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186B5233-0F00-CCD8-9F2F-115D6F545B72}"/>
              </a:ext>
            </a:extLst>
          </p:cNvPr>
          <p:cNvSpPr txBox="1"/>
          <p:nvPr/>
        </p:nvSpPr>
        <p:spPr>
          <a:xfrm>
            <a:off x="3569819" y="1166562"/>
            <a:ext cx="10526573" cy="8650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10"/>
              </a:lnSpc>
              <a:spcBef>
                <a:spcPct val="0"/>
              </a:spcBef>
            </a:pPr>
            <a:r>
              <a:rPr lang="en-US" sz="2842" b="1">
                <a:solidFill>
                  <a:srgbClr val="FCFAF9"/>
                </a:solidFill>
                <a:latin typeface="Raleway Bold"/>
                <a:ea typeface="Raleway Bold"/>
                <a:cs typeface="Raleway Bold"/>
                <a:sym typeface="Raleway Bold"/>
              </a:rPr>
              <a:t>Grupos de Trabalho: </a:t>
            </a:r>
          </a:p>
          <a:p>
            <a:pPr algn="l">
              <a:lnSpc>
                <a:spcPts val="3410"/>
              </a:lnSpc>
              <a:spcBef>
                <a:spcPct val="0"/>
              </a:spcBef>
            </a:pPr>
            <a:r>
              <a:rPr lang="en-US" sz="2842" b="1">
                <a:solidFill>
                  <a:srgbClr val="FCFAF9"/>
                </a:solidFill>
                <a:latin typeface="Raleway Bold"/>
                <a:ea typeface="Raleway Bold"/>
                <a:cs typeface="Raleway Bold"/>
                <a:sym typeface="Raleway Bold"/>
              </a:rPr>
              <a:t>Desafios e Ferramentas para o Planejamento Metropolitano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73A19D30-39AF-6D40-813F-E6466D2DE933}"/>
              </a:ext>
            </a:extLst>
          </p:cNvPr>
          <p:cNvSpPr txBox="1"/>
          <p:nvPr/>
        </p:nvSpPr>
        <p:spPr>
          <a:xfrm>
            <a:off x="9959748" y="3343009"/>
            <a:ext cx="7877178" cy="63145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60"/>
              </a:lnSpc>
            </a:pPr>
            <a:r>
              <a:rPr lang="pt-BR" sz="2799" b="1" dirty="0">
                <a:solidFill>
                  <a:srgbClr val="D6702F"/>
                </a:solidFill>
                <a:latin typeface="Raleway Bold"/>
              </a:rPr>
              <a:t>Eixos temáticos</a:t>
            </a:r>
            <a:endParaRPr lang="ca-ES" sz="2799" b="1" dirty="0">
              <a:solidFill>
                <a:srgbClr val="D6702F"/>
              </a:solidFill>
              <a:latin typeface="Raleway Bold"/>
            </a:endParaRPr>
          </a:p>
          <a:p>
            <a:pPr marL="342900" lvl="0" indent="-342900" algn="l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Raleway Bold"/>
              </a:rPr>
              <a:t>Modelos de governança metropolitana: institucionalidade, estrutura legal, financiamento e participação cidadã;</a:t>
            </a:r>
            <a:endParaRPr lang="ca-ES" sz="2400" dirty="0">
              <a:solidFill>
                <a:srgbClr val="000000"/>
              </a:solidFill>
              <a:latin typeface="Raleway Bold"/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Raleway Bold"/>
              </a:rPr>
              <a:t>Planejamento territorial e transformação do espaço: urbanismo, espaço público e infraestrutura;</a:t>
            </a:r>
            <a:endParaRPr lang="ca-ES" sz="2400" dirty="0">
              <a:solidFill>
                <a:srgbClr val="000000"/>
              </a:solidFill>
              <a:latin typeface="Raleway Bold"/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Raleway Bold"/>
              </a:rPr>
              <a:t>Mobilidade urbana;</a:t>
            </a:r>
            <a:endParaRPr lang="ca-ES" sz="2400" dirty="0">
              <a:solidFill>
                <a:srgbClr val="000000"/>
              </a:solidFill>
              <a:latin typeface="Raleway Bold"/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Raleway Bold"/>
              </a:rPr>
              <a:t>Gestão ambiental: água, resíduos e mudanças climáticas.</a:t>
            </a:r>
            <a:endParaRPr lang="ca-ES" sz="2400" dirty="0">
              <a:solidFill>
                <a:srgbClr val="000000"/>
              </a:solidFill>
              <a:latin typeface="Raleway Bold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Raleway Bold"/>
              </a:rPr>
              <a:t>Coesão social, desenvolvimento socioeconômico e segurança.</a:t>
            </a:r>
            <a:endParaRPr lang="en-US" sz="2400" dirty="0">
              <a:solidFill>
                <a:srgbClr val="000000"/>
              </a:solidFill>
              <a:latin typeface="Raleway Bold"/>
              <a:sym typeface="Raleway Bold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54BF2D70-11AD-0E16-4F13-7F5E4B61378F}"/>
              </a:ext>
            </a:extLst>
          </p:cNvPr>
          <p:cNvSpPr txBox="1"/>
          <p:nvPr/>
        </p:nvSpPr>
        <p:spPr>
          <a:xfrm>
            <a:off x="948536" y="3370223"/>
            <a:ext cx="8576464" cy="53193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pt-BR" sz="2799" b="1" noProof="0" dirty="0">
                <a:solidFill>
                  <a:srgbClr val="D6702F"/>
                </a:solidFill>
                <a:latin typeface="Raleway Bold"/>
                <a:ea typeface="Raleway Bold"/>
                <a:cs typeface="Raleway Bold"/>
                <a:sym typeface="Raleway Bold"/>
              </a:rPr>
              <a:t>Temas a ser trabalhados :</a:t>
            </a:r>
          </a:p>
          <a:p>
            <a:pPr algn="l">
              <a:lnSpc>
                <a:spcPts val="3359"/>
              </a:lnSpc>
            </a:pPr>
            <a:endParaRPr lang="en-US" sz="2799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marL="514350" indent="-514350" algn="l">
              <a:lnSpc>
                <a:spcPct val="150000"/>
              </a:lnSpc>
              <a:buAutoNum type="arabicPeriod"/>
            </a:pPr>
            <a:r>
              <a:rPr lang="pt-BR" sz="2799" b="1" noProof="0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Desafios das metrópoles brasileiras e a governança metropolitana</a:t>
            </a:r>
          </a:p>
          <a:p>
            <a:pPr marL="514350" indent="-514350" algn="l">
              <a:lnSpc>
                <a:spcPct val="150000"/>
              </a:lnSpc>
              <a:buAutoNum type="arabicPeriod"/>
            </a:pPr>
            <a:endParaRPr lang="pt-BR" sz="2799" b="1" dirty="0">
              <a:solidFill>
                <a:srgbClr val="000000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marL="514350" indent="-514350" algn="l">
              <a:lnSpc>
                <a:spcPct val="150000"/>
              </a:lnSpc>
              <a:buAutoNum type="arabicPeriod"/>
            </a:pPr>
            <a:r>
              <a:rPr lang="pt-BR" sz="2799" b="1" noProof="0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Elementos estratégicos para avançar na governança metropolitana com olhar local, nacional, regional e internacional (agenda nacional)</a:t>
            </a:r>
            <a:endParaRPr lang="en-US" sz="2799" b="1" dirty="0">
              <a:solidFill>
                <a:srgbClr val="000000"/>
              </a:solidFill>
              <a:latin typeface="Raleway Bold"/>
              <a:ea typeface="Raleway Bold"/>
              <a:cs typeface="Raleway Bold"/>
              <a:sym typeface="Raleway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9BDE3734-8688-CB00-13D9-98804B9336A5}"/>
              </a:ext>
            </a:extLst>
          </p:cNvPr>
          <p:cNvSpPr txBox="1"/>
          <p:nvPr/>
        </p:nvSpPr>
        <p:spPr>
          <a:xfrm>
            <a:off x="3000477" y="1558432"/>
            <a:ext cx="12483541" cy="6841195"/>
          </a:xfrm>
          <a:prstGeom prst="rect">
            <a:avLst/>
          </a:prstGeom>
        </p:spPr>
        <p:txBody>
          <a:bodyPr lIns="56040" tIns="56040" rIns="56040" bIns="56040" rtlCol="0" anchor="ctr"/>
          <a:lstStyle/>
          <a:p>
            <a:pPr algn="ctr">
              <a:lnSpc>
                <a:spcPts val="1847"/>
              </a:lnSpc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6790314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799999"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blipFill>
            <a:blip r:embed="rId2"/>
            <a:stretch>
              <a:fillRect l="-86921" t="-260990" b="-105472"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3" name="Group 3"/>
          <p:cNvGrpSpPr/>
          <p:nvPr/>
        </p:nvGrpSpPr>
        <p:grpSpPr>
          <a:xfrm>
            <a:off x="2103181" y="1839951"/>
            <a:ext cx="12606923" cy="681494"/>
            <a:chOff x="0" y="0"/>
            <a:chExt cx="3911689" cy="21145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911689" cy="211455"/>
            </a:xfrm>
            <a:custGeom>
              <a:avLst/>
              <a:gdLst/>
              <a:ahLst/>
              <a:cxnLst/>
              <a:rect l="l" t="t" r="r" b="b"/>
              <a:pathLst>
                <a:path w="3911689" h="211455">
                  <a:moveTo>
                    <a:pt x="0" y="0"/>
                  </a:moveTo>
                  <a:lnTo>
                    <a:pt x="3911689" y="0"/>
                  </a:lnTo>
                  <a:lnTo>
                    <a:pt x="3911689" y="211455"/>
                  </a:lnTo>
                  <a:lnTo>
                    <a:pt x="0" y="211455"/>
                  </a:lnTo>
                  <a:close/>
                </a:path>
              </a:pathLst>
            </a:custGeom>
            <a:solidFill>
              <a:srgbClr val="D77330"/>
            </a:solidFill>
            <a:ln w="9525" cap="sq">
              <a:solidFill>
                <a:srgbClr val="D77330"/>
              </a:solidFill>
              <a:prstDash val="solid"/>
              <a:miter/>
            </a:ln>
          </p:spPr>
          <p:txBody>
            <a:bodyPr/>
            <a:lstStyle/>
            <a:p>
              <a:endParaRPr lang="ca-E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9525"/>
              <a:ext cx="3911689" cy="220980"/>
            </a:xfrm>
            <a:prstGeom prst="rect">
              <a:avLst/>
            </a:prstGeom>
          </p:spPr>
          <p:txBody>
            <a:bodyPr lIns="67352" tIns="67352" rIns="67352" bIns="67352" rtlCol="0" anchor="ctr"/>
            <a:lstStyle/>
            <a:p>
              <a:pPr algn="ctr">
                <a:lnSpc>
                  <a:spcPts val="2145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2113698" y="2521445"/>
            <a:ext cx="12585888" cy="5519255"/>
            <a:chOff x="0" y="0"/>
            <a:chExt cx="4520572" cy="198239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520572" cy="1982394"/>
            </a:xfrm>
            <a:custGeom>
              <a:avLst/>
              <a:gdLst/>
              <a:ahLst/>
              <a:cxnLst/>
              <a:rect l="l" t="t" r="r" b="b"/>
              <a:pathLst>
                <a:path w="4520572" h="1982394">
                  <a:moveTo>
                    <a:pt x="0" y="0"/>
                  </a:moveTo>
                  <a:lnTo>
                    <a:pt x="4520572" y="0"/>
                  </a:lnTo>
                  <a:lnTo>
                    <a:pt x="4520572" y="1982394"/>
                  </a:lnTo>
                  <a:lnTo>
                    <a:pt x="0" y="198239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D77330"/>
              </a:solidFill>
              <a:prstDash val="solid"/>
              <a:miter/>
            </a:ln>
          </p:spPr>
          <p:txBody>
            <a:bodyPr/>
            <a:lstStyle/>
            <a:p>
              <a:endParaRPr lang="ca-E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9525"/>
              <a:ext cx="4520572" cy="1991919"/>
            </a:xfrm>
            <a:prstGeom prst="rect">
              <a:avLst/>
            </a:prstGeom>
          </p:spPr>
          <p:txBody>
            <a:bodyPr lIns="58742" tIns="58742" rIns="58742" bIns="58742" rtlCol="0" anchor="ctr"/>
            <a:lstStyle/>
            <a:p>
              <a:pPr algn="ctr">
                <a:lnSpc>
                  <a:spcPts val="2145"/>
                </a:lnSpc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3513457" y="4246803"/>
            <a:ext cx="2834613" cy="2834613"/>
          </a:xfrm>
          <a:custGeom>
            <a:avLst/>
            <a:gdLst/>
            <a:ahLst/>
            <a:cxnLst/>
            <a:rect l="l" t="t" r="r" b="b"/>
            <a:pathLst>
              <a:path w="2834613" h="2834613">
                <a:moveTo>
                  <a:pt x="0" y="0"/>
                </a:moveTo>
                <a:lnTo>
                  <a:pt x="2834613" y="0"/>
                </a:lnTo>
                <a:lnTo>
                  <a:pt x="2834613" y="2834613"/>
                </a:lnTo>
                <a:lnTo>
                  <a:pt x="0" y="283461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a-ES"/>
          </a:p>
        </p:txBody>
      </p:sp>
      <p:sp>
        <p:nvSpPr>
          <p:cNvPr id="10" name="TextBox 10"/>
          <p:cNvSpPr txBox="1"/>
          <p:nvPr/>
        </p:nvSpPr>
        <p:spPr>
          <a:xfrm>
            <a:off x="2478294" y="1934939"/>
            <a:ext cx="11856695" cy="4286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74"/>
              </a:lnSpc>
              <a:spcBef>
                <a:spcPct val="0"/>
              </a:spcBef>
            </a:pPr>
            <a:r>
              <a:rPr lang="en-US" sz="2811" b="1">
                <a:solidFill>
                  <a:srgbClr val="FCFAF9"/>
                </a:solidFill>
                <a:latin typeface="Raleway Bold"/>
                <a:ea typeface="Raleway Bold"/>
                <a:cs typeface="Raleway Bold"/>
                <a:sym typeface="Raleway Bold"/>
              </a:rPr>
              <a:t> Sessão Plenária: Propostas para a Governança Metropolitana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021509" y="150424"/>
            <a:ext cx="6993970" cy="4998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47"/>
              </a:lnSpc>
              <a:spcBef>
                <a:spcPct val="0"/>
              </a:spcBef>
            </a:pPr>
            <a:r>
              <a:rPr lang="en-US" sz="2890" b="1">
                <a:solidFill>
                  <a:srgbClr val="D77330"/>
                </a:solidFill>
                <a:latin typeface="Raleway Bold"/>
                <a:ea typeface="Raleway Bold"/>
                <a:cs typeface="Raleway Bold"/>
                <a:sym typeface="Raleway Bold"/>
              </a:rPr>
              <a:t>TARDE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543800" y="3838898"/>
            <a:ext cx="7155786" cy="30289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60"/>
              </a:lnSpc>
            </a:pPr>
            <a:r>
              <a:rPr lang="pt-BR" sz="2800" b="1" noProof="0" dirty="0">
                <a:solidFill>
                  <a:srgbClr val="D6702F"/>
                </a:solidFill>
                <a:latin typeface="Raleway Bold"/>
                <a:ea typeface="Raleway Bold"/>
                <a:cs typeface="Raleway Bold"/>
                <a:sym typeface="Raleway Bold"/>
              </a:rPr>
              <a:t>Cada grupo apresenta as suas propostas ao plenário.</a:t>
            </a:r>
          </a:p>
          <a:p>
            <a:pPr algn="l">
              <a:lnSpc>
                <a:spcPts val="3360"/>
              </a:lnSpc>
            </a:pPr>
            <a:endParaRPr lang="pt-BR" sz="2800" b="1" noProof="0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>
              <a:lnSpc>
                <a:spcPts val="3360"/>
              </a:lnSpc>
            </a:pPr>
            <a:r>
              <a:rPr lang="pt-BR" sz="2800" b="1" noProof="0" dirty="0">
                <a:solidFill>
                  <a:srgbClr val="D6702F"/>
                </a:solidFill>
                <a:latin typeface="Raleway Bold"/>
                <a:ea typeface="Raleway Bold"/>
                <a:cs typeface="Raleway Bold"/>
                <a:sym typeface="Raleway Bold"/>
              </a:rPr>
              <a:t>Os grupos apresentam de forma complementaria e reflexiva.</a:t>
            </a:r>
          </a:p>
          <a:p>
            <a:pPr algn="l">
              <a:lnSpc>
                <a:spcPts val="3360"/>
              </a:lnSpc>
            </a:pPr>
            <a:endParaRPr lang="en-US" sz="2800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>
              <a:lnSpc>
                <a:spcPts val="3360"/>
              </a:lnSpc>
            </a:pPr>
            <a:endParaRPr lang="en-US" sz="2800" b="1" dirty="0">
              <a:solidFill>
                <a:srgbClr val="D6702F"/>
              </a:solidFill>
              <a:latin typeface="Raleway Bold"/>
              <a:ea typeface="Raleway Bold"/>
              <a:cs typeface="Raleway Bold"/>
              <a:sym typeface="Raleway Bold"/>
            </a:endParaRPr>
          </a:p>
        </p:txBody>
      </p: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74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-15425455" y="-20538731"/>
            <a:ext cx="42058588" cy="50141765"/>
            <a:chOff x="0" y="0"/>
            <a:chExt cx="1389418" cy="1656448"/>
          </a:xfrm>
        </p:grpSpPr>
        <p:sp>
          <p:nvSpPr>
            <p:cNvPr id="3" name="Freeform 3"/>
            <p:cNvSpPr/>
            <p:nvPr/>
          </p:nvSpPr>
          <p:spPr>
            <a:xfrm>
              <a:off x="63500" y="63500"/>
              <a:ext cx="1262380" cy="1529334"/>
            </a:xfrm>
            <a:custGeom>
              <a:avLst/>
              <a:gdLst/>
              <a:ahLst/>
              <a:cxnLst/>
              <a:rect l="l" t="t" r="r" b="b"/>
              <a:pathLst>
                <a:path w="1262380" h="1529334">
                  <a:moveTo>
                    <a:pt x="773938" y="167767"/>
                  </a:moveTo>
                  <a:lnTo>
                    <a:pt x="986917" y="313182"/>
                  </a:lnTo>
                  <a:lnTo>
                    <a:pt x="944245" y="354711"/>
                  </a:lnTo>
                  <a:lnTo>
                    <a:pt x="944118" y="354711"/>
                  </a:lnTo>
                  <a:lnTo>
                    <a:pt x="883793" y="413512"/>
                  </a:lnTo>
                  <a:lnTo>
                    <a:pt x="881380" y="408305"/>
                  </a:lnTo>
                  <a:lnTo>
                    <a:pt x="773938" y="167767"/>
                  </a:lnTo>
                  <a:close/>
                  <a:moveTo>
                    <a:pt x="202946" y="362585"/>
                  </a:moveTo>
                  <a:lnTo>
                    <a:pt x="274193" y="486410"/>
                  </a:lnTo>
                  <a:lnTo>
                    <a:pt x="58166" y="542544"/>
                  </a:lnTo>
                  <a:lnTo>
                    <a:pt x="58166" y="461264"/>
                  </a:lnTo>
                  <a:lnTo>
                    <a:pt x="202946" y="362585"/>
                  </a:lnTo>
                  <a:close/>
                  <a:moveTo>
                    <a:pt x="655193" y="86868"/>
                  </a:moveTo>
                  <a:lnTo>
                    <a:pt x="682117" y="105156"/>
                  </a:lnTo>
                  <a:lnTo>
                    <a:pt x="835279" y="447675"/>
                  </a:lnTo>
                  <a:lnTo>
                    <a:pt x="839216" y="456692"/>
                  </a:lnTo>
                  <a:lnTo>
                    <a:pt x="832612" y="463169"/>
                  </a:lnTo>
                  <a:lnTo>
                    <a:pt x="554482" y="543052"/>
                  </a:lnTo>
                  <a:lnTo>
                    <a:pt x="596646" y="351790"/>
                  </a:lnTo>
                  <a:lnTo>
                    <a:pt x="655193" y="86868"/>
                  </a:lnTo>
                  <a:close/>
                  <a:moveTo>
                    <a:pt x="1036066" y="346583"/>
                  </a:moveTo>
                  <a:lnTo>
                    <a:pt x="1204087" y="461264"/>
                  </a:lnTo>
                  <a:lnTo>
                    <a:pt x="1204087" y="601091"/>
                  </a:lnTo>
                  <a:lnTo>
                    <a:pt x="931926" y="450088"/>
                  </a:lnTo>
                  <a:lnTo>
                    <a:pt x="930275" y="449326"/>
                  </a:lnTo>
                  <a:lnTo>
                    <a:pt x="1012698" y="369189"/>
                  </a:lnTo>
                  <a:lnTo>
                    <a:pt x="1012825" y="369189"/>
                  </a:lnTo>
                  <a:lnTo>
                    <a:pt x="1035939" y="346583"/>
                  </a:lnTo>
                  <a:close/>
                  <a:moveTo>
                    <a:pt x="593471" y="96139"/>
                  </a:moveTo>
                  <a:lnTo>
                    <a:pt x="526415" y="399669"/>
                  </a:lnTo>
                  <a:lnTo>
                    <a:pt x="490728" y="561213"/>
                  </a:lnTo>
                  <a:lnTo>
                    <a:pt x="490220" y="561340"/>
                  </a:lnTo>
                  <a:lnTo>
                    <a:pt x="491617" y="566293"/>
                  </a:lnTo>
                  <a:lnTo>
                    <a:pt x="413004" y="610870"/>
                  </a:lnTo>
                  <a:lnTo>
                    <a:pt x="357505" y="514604"/>
                  </a:lnTo>
                  <a:lnTo>
                    <a:pt x="251079" y="329565"/>
                  </a:lnTo>
                  <a:lnTo>
                    <a:pt x="593471" y="96139"/>
                  </a:lnTo>
                  <a:close/>
                  <a:moveTo>
                    <a:pt x="304292" y="538607"/>
                  </a:moveTo>
                  <a:lnTo>
                    <a:pt x="309499" y="547624"/>
                  </a:lnTo>
                  <a:lnTo>
                    <a:pt x="362458" y="639572"/>
                  </a:lnTo>
                  <a:lnTo>
                    <a:pt x="58166" y="812292"/>
                  </a:lnTo>
                  <a:lnTo>
                    <a:pt x="58166" y="602742"/>
                  </a:lnTo>
                  <a:lnTo>
                    <a:pt x="304292" y="538607"/>
                  </a:lnTo>
                  <a:close/>
                  <a:moveTo>
                    <a:pt x="391541" y="690118"/>
                  </a:moveTo>
                  <a:lnTo>
                    <a:pt x="531876" y="933958"/>
                  </a:lnTo>
                  <a:lnTo>
                    <a:pt x="270891" y="900303"/>
                  </a:lnTo>
                  <a:lnTo>
                    <a:pt x="67437" y="874014"/>
                  </a:lnTo>
                  <a:lnTo>
                    <a:pt x="270891" y="758571"/>
                  </a:lnTo>
                  <a:lnTo>
                    <a:pt x="391541" y="690118"/>
                  </a:lnTo>
                  <a:close/>
                  <a:moveTo>
                    <a:pt x="869823" y="509016"/>
                  </a:moveTo>
                  <a:lnTo>
                    <a:pt x="918083" y="657606"/>
                  </a:lnTo>
                  <a:lnTo>
                    <a:pt x="917575" y="657987"/>
                  </a:lnTo>
                  <a:lnTo>
                    <a:pt x="964311" y="797433"/>
                  </a:lnTo>
                  <a:lnTo>
                    <a:pt x="600583" y="936625"/>
                  </a:lnTo>
                  <a:lnTo>
                    <a:pt x="590423" y="919099"/>
                  </a:lnTo>
                  <a:lnTo>
                    <a:pt x="589788" y="919734"/>
                  </a:lnTo>
                  <a:lnTo>
                    <a:pt x="442214" y="661416"/>
                  </a:lnTo>
                  <a:lnTo>
                    <a:pt x="533908" y="609346"/>
                  </a:lnTo>
                  <a:lnTo>
                    <a:pt x="707390" y="559689"/>
                  </a:lnTo>
                  <a:lnTo>
                    <a:pt x="869823" y="509016"/>
                  </a:lnTo>
                  <a:close/>
                  <a:moveTo>
                    <a:pt x="931799" y="516763"/>
                  </a:moveTo>
                  <a:lnTo>
                    <a:pt x="932561" y="517271"/>
                  </a:lnTo>
                  <a:lnTo>
                    <a:pt x="1204087" y="667766"/>
                  </a:lnTo>
                  <a:lnTo>
                    <a:pt x="1204087" y="825754"/>
                  </a:lnTo>
                  <a:lnTo>
                    <a:pt x="1078738" y="955802"/>
                  </a:lnTo>
                  <a:lnTo>
                    <a:pt x="1007237" y="742061"/>
                  </a:lnTo>
                  <a:lnTo>
                    <a:pt x="931799" y="516763"/>
                  </a:lnTo>
                  <a:close/>
                  <a:moveTo>
                    <a:pt x="1204087" y="909574"/>
                  </a:moveTo>
                  <a:lnTo>
                    <a:pt x="1204087" y="1042924"/>
                  </a:lnTo>
                  <a:lnTo>
                    <a:pt x="1126617" y="1098931"/>
                  </a:lnTo>
                  <a:lnTo>
                    <a:pt x="1099566" y="1018032"/>
                  </a:lnTo>
                  <a:lnTo>
                    <a:pt x="1204087" y="909574"/>
                  </a:lnTo>
                  <a:close/>
                  <a:moveTo>
                    <a:pt x="1053973" y="1065403"/>
                  </a:moveTo>
                  <a:lnTo>
                    <a:pt x="1077214" y="1134745"/>
                  </a:lnTo>
                  <a:lnTo>
                    <a:pt x="779399" y="1350264"/>
                  </a:lnTo>
                  <a:lnTo>
                    <a:pt x="1053973" y="1065403"/>
                  </a:lnTo>
                  <a:close/>
                  <a:moveTo>
                    <a:pt x="58166" y="931418"/>
                  </a:moveTo>
                  <a:lnTo>
                    <a:pt x="302387" y="962914"/>
                  </a:lnTo>
                  <a:lnTo>
                    <a:pt x="541528" y="993902"/>
                  </a:lnTo>
                  <a:lnTo>
                    <a:pt x="542798" y="1137031"/>
                  </a:lnTo>
                  <a:lnTo>
                    <a:pt x="545084" y="1395476"/>
                  </a:lnTo>
                  <a:lnTo>
                    <a:pt x="58166" y="1042924"/>
                  </a:lnTo>
                  <a:lnTo>
                    <a:pt x="58166" y="931418"/>
                  </a:lnTo>
                  <a:close/>
                  <a:moveTo>
                    <a:pt x="982853" y="852678"/>
                  </a:moveTo>
                  <a:lnTo>
                    <a:pt x="991489" y="878459"/>
                  </a:lnTo>
                  <a:lnTo>
                    <a:pt x="1009777" y="933196"/>
                  </a:lnTo>
                  <a:lnTo>
                    <a:pt x="1033145" y="1003173"/>
                  </a:lnTo>
                  <a:lnTo>
                    <a:pt x="609981" y="1442339"/>
                  </a:lnTo>
                  <a:lnTo>
                    <a:pt x="603758" y="1437767"/>
                  </a:lnTo>
                  <a:lnTo>
                    <a:pt x="601472" y="1179449"/>
                  </a:lnTo>
                  <a:lnTo>
                    <a:pt x="599948" y="999363"/>
                  </a:lnTo>
                  <a:lnTo>
                    <a:pt x="982853" y="852678"/>
                  </a:lnTo>
                  <a:close/>
                  <a:moveTo>
                    <a:pt x="631190" y="0"/>
                  </a:moveTo>
                  <a:lnTo>
                    <a:pt x="0" y="430530"/>
                  </a:lnTo>
                  <a:lnTo>
                    <a:pt x="0" y="1072642"/>
                  </a:lnTo>
                  <a:lnTo>
                    <a:pt x="631190" y="1529334"/>
                  </a:lnTo>
                  <a:lnTo>
                    <a:pt x="1262380" y="1072642"/>
                  </a:lnTo>
                  <a:lnTo>
                    <a:pt x="1262380" y="430530"/>
                  </a:lnTo>
                  <a:lnTo>
                    <a:pt x="631190" y="0"/>
                  </a:lnTo>
                  <a:close/>
                </a:path>
              </a:pathLst>
            </a:custGeom>
            <a:solidFill>
              <a:srgbClr val="FCFAF9">
                <a:alpha val="14902"/>
              </a:srgbClr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4" name="Freeform 4"/>
            <p:cNvSpPr/>
            <p:nvPr/>
          </p:nvSpPr>
          <p:spPr>
            <a:xfrm>
              <a:off x="334264" y="415290"/>
              <a:ext cx="787781" cy="827532"/>
            </a:xfrm>
            <a:custGeom>
              <a:avLst/>
              <a:gdLst/>
              <a:ahLst/>
              <a:cxnLst/>
              <a:rect l="l" t="t" r="r" b="b"/>
              <a:pathLst>
                <a:path w="787781" h="827532">
                  <a:moveTo>
                    <a:pt x="329819" y="584835"/>
                  </a:moveTo>
                  <a:lnTo>
                    <a:pt x="319659" y="567309"/>
                  </a:lnTo>
                  <a:lnTo>
                    <a:pt x="319024" y="567944"/>
                  </a:lnTo>
                  <a:lnTo>
                    <a:pt x="171450" y="309626"/>
                  </a:lnTo>
                  <a:lnTo>
                    <a:pt x="263144" y="257556"/>
                  </a:lnTo>
                  <a:lnTo>
                    <a:pt x="436626" y="207899"/>
                  </a:lnTo>
                  <a:lnTo>
                    <a:pt x="599186" y="157226"/>
                  </a:lnTo>
                  <a:lnTo>
                    <a:pt x="647446" y="305816"/>
                  </a:lnTo>
                  <a:lnTo>
                    <a:pt x="646938" y="306197"/>
                  </a:lnTo>
                  <a:lnTo>
                    <a:pt x="693674" y="445643"/>
                  </a:lnTo>
                  <a:close/>
                  <a:moveTo>
                    <a:pt x="736473" y="390271"/>
                  </a:moveTo>
                  <a:lnTo>
                    <a:pt x="661924" y="165481"/>
                  </a:lnTo>
                  <a:lnTo>
                    <a:pt x="645033" y="114554"/>
                  </a:lnTo>
                  <a:lnTo>
                    <a:pt x="742188" y="17399"/>
                  </a:lnTo>
                  <a:lnTo>
                    <a:pt x="742061" y="17399"/>
                  </a:lnTo>
                  <a:lnTo>
                    <a:pt x="673481" y="2921"/>
                  </a:lnTo>
                  <a:lnTo>
                    <a:pt x="673100" y="2921"/>
                  </a:lnTo>
                  <a:lnTo>
                    <a:pt x="610616" y="56388"/>
                  </a:lnTo>
                  <a:lnTo>
                    <a:pt x="564515" y="95758"/>
                  </a:lnTo>
                  <a:lnTo>
                    <a:pt x="539877" y="116840"/>
                  </a:lnTo>
                  <a:lnTo>
                    <a:pt x="283718" y="191135"/>
                  </a:lnTo>
                  <a:lnTo>
                    <a:pt x="325882" y="0"/>
                  </a:lnTo>
                  <a:lnTo>
                    <a:pt x="255651" y="47879"/>
                  </a:lnTo>
                  <a:lnTo>
                    <a:pt x="219964" y="209423"/>
                  </a:lnTo>
                  <a:lnTo>
                    <a:pt x="219456" y="209550"/>
                  </a:lnTo>
                  <a:lnTo>
                    <a:pt x="220853" y="214503"/>
                  </a:lnTo>
                  <a:lnTo>
                    <a:pt x="142240" y="259080"/>
                  </a:lnTo>
                  <a:lnTo>
                    <a:pt x="86741" y="162814"/>
                  </a:lnTo>
                  <a:lnTo>
                    <a:pt x="38608" y="195707"/>
                  </a:lnTo>
                  <a:lnTo>
                    <a:pt x="91567" y="287655"/>
                  </a:lnTo>
                  <a:lnTo>
                    <a:pt x="0" y="339725"/>
                  </a:lnTo>
                  <a:lnTo>
                    <a:pt x="0" y="406527"/>
                  </a:lnTo>
                  <a:lnTo>
                    <a:pt x="120523" y="338074"/>
                  </a:lnTo>
                  <a:lnTo>
                    <a:pt x="261112" y="582168"/>
                  </a:lnTo>
                  <a:lnTo>
                    <a:pt x="127" y="548513"/>
                  </a:lnTo>
                  <a:lnTo>
                    <a:pt x="31623" y="611124"/>
                  </a:lnTo>
                  <a:lnTo>
                    <a:pt x="31623" y="611251"/>
                  </a:lnTo>
                  <a:lnTo>
                    <a:pt x="270764" y="642112"/>
                  </a:lnTo>
                  <a:lnTo>
                    <a:pt x="272034" y="785241"/>
                  </a:lnTo>
                  <a:lnTo>
                    <a:pt x="330708" y="827532"/>
                  </a:lnTo>
                  <a:lnTo>
                    <a:pt x="329057" y="647446"/>
                  </a:lnTo>
                  <a:lnTo>
                    <a:pt x="712089" y="500888"/>
                  </a:lnTo>
                  <a:lnTo>
                    <a:pt x="738632" y="581787"/>
                  </a:lnTo>
                  <a:lnTo>
                    <a:pt x="739140" y="581406"/>
                  </a:lnTo>
                  <a:lnTo>
                    <a:pt x="787781" y="544830"/>
                  </a:lnTo>
                  <a:close/>
                </a:path>
              </a:pathLst>
            </a:custGeom>
            <a:solidFill>
              <a:srgbClr val="FCFAF9">
                <a:alpha val="14902"/>
              </a:srgbClr>
            </a:solidFill>
          </p:spPr>
          <p:txBody>
            <a:bodyPr/>
            <a:lstStyle/>
            <a:p>
              <a:endParaRPr lang="ca-ES"/>
            </a:p>
          </p:txBody>
        </p:sp>
      </p:grpSp>
      <p:sp>
        <p:nvSpPr>
          <p:cNvPr id="5" name="Freeform 5"/>
          <p:cNvSpPr/>
          <p:nvPr/>
        </p:nvSpPr>
        <p:spPr>
          <a:xfrm>
            <a:off x="3264296" y="1904130"/>
            <a:ext cx="11755102" cy="343437"/>
          </a:xfrm>
          <a:custGeom>
            <a:avLst/>
            <a:gdLst/>
            <a:ahLst/>
            <a:cxnLst/>
            <a:rect l="l" t="t" r="r" b="b"/>
            <a:pathLst>
              <a:path w="11755102" h="343437">
                <a:moveTo>
                  <a:pt x="0" y="0"/>
                </a:moveTo>
                <a:lnTo>
                  <a:pt x="11755102" y="0"/>
                </a:lnTo>
                <a:lnTo>
                  <a:pt x="11755102" y="343437"/>
                </a:lnTo>
                <a:lnTo>
                  <a:pt x="0" y="34343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265" b="-265"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6" name="Group 6"/>
          <p:cNvGrpSpPr/>
          <p:nvPr/>
        </p:nvGrpSpPr>
        <p:grpSpPr>
          <a:xfrm>
            <a:off x="4076307" y="3920484"/>
            <a:ext cx="3163407" cy="941707"/>
            <a:chOff x="0" y="0"/>
            <a:chExt cx="6560925" cy="1953105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6560924" cy="1953105"/>
            </a:xfrm>
            <a:custGeom>
              <a:avLst/>
              <a:gdLst/>
              <a:ahLst/>
              <a:cxnLst/>
              <a:rect l="l" t="t" r="r" b="b"/>
              <a:pathLst>
                <a:path w="6560924" h="1953105">
                  <a:moveTo>
                    <a:pt x="0" y="0"/>
                  </a:moveTo>
                  <a:lnTo>
                    <a:pt x="6560924" y="0"/>
                  </a:lnTo>
                  <a:lnTo>
                    <a:pt x="6560924" y="1953105"/>
                  </a:lnTo>
                  <a:lnTo>
                    <a:pt x="0" y="195310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114300"/>
              <a:ext cx="6560925" cy="1838805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l">
                <a:lnSpc>
                  <a:spcPts val="4385"/>
                </a:lnSpc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6866164" y="2977971"/>
            <a:ext cx="4553224" cy="1632893"/>
          </a:xfrm>
          <a:custGeom>
            <a:avLst/>
            <a:gdLst/>
            <a:ahLst/>
            <a:cxnLst/>
            <a:rect l="l" t="t" r="r" b="b"/>
            <a:pathLst>
              <a:path w="4553224" h="1632893">
                <a:moveTo>
                  <a:pt x="0" y="0"/>
                </a:moveTo>
                <a:lnTo>
                  <a:pt x="4553224" y="0"/>
                </a:lnTo>
                <a:lnTo>
                  <a:pt x="4553224" y="1632893"/>
                </a:lnTo>
                <a:lnTo>
                  <a:pt x="0" y="16328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7511" b="-7511"/>
            </a:stretch>
          </a:blipFill>
        </p:spPr>
        <p:txBody>
          <a:bodyPr/>
          <a:lstStyle/>
          <a:p>
            <a:endParaRPr lang="ca-ES"/>
          </a:p>
        </p:txBody>
      </p:sp>
      <p:sp>
        <p:nvSpPr>
          <p:cNvPr id="10" name="Freeform 10"/>
          <p:cNvSpPr/>
          <p:nvPr/>
        </p:nvSpPr>
        <p:spPr>
          <a:xfrm>
            <a:off x="8062293" y="5341269"/>
            <a:ext cx="2160965" cy="2160965"/>
          </a:xfrm>
          <a:custGeom>
            <a:avLst/>
            <a:gdLst/>
            <a:ahLst/>
            <a:cxnLst/>
            <a:rect l="l" t="t" r="r" b="b"/>
            <a:pathLst>
              <a:path w="2160965" h="2160965">
                <a:moveTo>
                  <a:pt x="0" y="0"/>
                </a:moveTo>
                <a:lnTo>
                  <a:pt x="2160965" y="0"/>
                </a:lnTo>
                <a:lnTo>
                  <a:pt x="2160965" y="2160964"/>
                </a:lnTo>
                <a:lnTo>
                  <a:pt x="0" y="216096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ca-ES"/>
          </a:p>
        </p:txBody>
      </p:sp>
      <p:grpSp>
        <p:nvGrpSpPr>
          <p:cNvPr id="11" name="Group 11"/>
          <p:cNvGrpSpPr/>
          <p:nvPr/>
        </p:nvGrpSpPr>
        <p:grpSpPr>
          <a:xfrm>
            <a:off x="3263147" y="8113671"/>
            <a:ext cx="11758817" cy="2128646"/>
            <a:chOff x="0" y="0"/>
            <a:chExt cx="2708905" cy="490381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708905" cy="490381"/>
            </a:xfrm>
            <a:custGeom>
              <a:avLst/>
              <a:gdLst/>
              <a:ahLst/>
              <a:cxnLst/>
              <a:rect l="l" t="t" r="r" b="b"/>
              <a:pathLst>
                <a:path w="2708905" h="490381">
                  <a:moveTo>
                    <a:pt x="0" y="0"/>
                  </a:moveTo>
                  <a:lnTo>
                    <a:pt x="2708905" y="0"/>
                  </a:lnTo>
                  <a:lnTo>
                    <a:pt x="2708905" y="490381"/>
                  </a:lnTo>
                  <a:lnTo>
                    <a:pt x="0" y="49038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ca-E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9525"/>
              <a:ext cx="2708905" cy="499906"/>
            </a:xfrm>
            <a:prstGeom prst="rect">
              <a:avLst/>
            </a:prstGeom>
          </p:spPr>
          <p:txBody>
            <a:bodyPr lIns="79027" tIns="79027" rIns="79027" bIns="79027" rtlCol="0" anchor="ctr"/>
            <a:lstStyle/>
            <a:p>
              <a:pPr algn="ctr">
                <a:lnSpc>
                  <a:spcPts val="2613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4439215" y="7996553"/>
            <a:ext cx="9423573" cy="2362881"/>
            <a:chOff x="0" y="0"/>
            <a:chExt cx="12564764" cy="3150508"/>
          </a:xfrm>
        </p:grpSpPr>
        <p:grpSp>
          <p:nvGrpSpPr>
            <p:cNvPr id="15" name="Group 15"/>
            <p:cNvGrpSpPr/>
            <p:nvPr/>
          </p:nvGrpSpPr>
          <p:grpSpPr>
            <a:xfrm>
              <a:off x="0" y="647101"/>
              <a:ext cx="12564764" cy="1856305"/>
              <a:chOff x="0" y="0"/>
              <a:chExt cx="2170930" cy="320731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2170930" cy="320731"/>
              </a:xfrm>
              <a:custGeom>
                <a:avLst/>
                <a:gdLst/>
                <a:ahLst/>
                <a:cxnLst/>
                <a:rect l="l" t="t" r="r" b="b"/>
                <a:pathLst>
                  <a:path w="2170930" h="320731">
                    <a:moveTo>
                      <a:pt x="0" y="0"/>
                    </a:moveTo>
                    <a:lnTo>
                      <a:pt x="2170930" y="0"/>
                    </a:lnTo>
                    <a:lnTo>
                      <a:pt x="2170930" y="320731"/>
                    </a:lnTo>
                    <a:lnTo>
                      <a:pt x="0" y="32073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ca-ES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0" y="-9525"/>
                <a:ext cx="2170930" cy="33025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13"/>
                  </a:lnSpc>
                </a:pPr>
                <a:endParaRPr/>
              </a:p>
            </p:txBody>
          </p:sp>
        </p:grpSp>
        <p:sp>
          <p:nvSpPr>
            <p:cNvPr id="18" name="Freeform 18"/>
            <p:cNvSpPr/>
            <p:nvPr/>
          </p:nvSpPr>
          <p:spPr>
            <a:xfrm>
              <a:off x="4954" y="829242"/>
              <a:ext cx="3310560" cy="1492024"/>
            </a:xfrm>
            <a:custGeom>
              <a:avLst/>
              <a:gdLst/>
              <a:ahLst/>
              <a:cxnLst/>
              <a:rect l="l" t="t" r="r" b="b"/>
              <a:pathLst>
                <a:path w="3310560" h="1492024">
                  <a:moveTo>
                    <a:pt x="0" y="0"/>
                  </a:moveTo>
                  <a:lnTo>
                    <a:pt x="3310559" y="0"/>
                  </a:lnTo>
                  <a:lnTo>
                    <a:pt x="3310559" y="1492024"/>
                  </a:lnTo>
                  <a:lnTo>
                    <a:pt x="0" y="14920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r="-43264"/>
              </a:stretch>
            </a:blipFill>
          </p:spPr>
          <p:txBody>
            <a:bodyPr/>
            <a:lstStyle/>
            <a:p>
              <a:endParaRPr lang="ca-E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3754288" y="1062680"/>
              <a:ext cx="3473623" cy="1065771"/>
            </a:xfrm>
            <a:custGeom>
              <a:avLst/>
              <a:gdLst/>
              <a:ahLst/>
              <a:cxnLst/>
              <a:rect l="l" t="t" r="r" b="b"/>
              <a:pathLst>
                <a:path w="3473623" h="1065771">
                  <a:moveTo>
                    <a:pt x="0" y="0"/>
                  </a:moveTo>
                  <a:lnTo>
                    <a:pt x="3473623" y="0"/>
                  </a:lnTo>
                  <a:lnTo>
                    <a:pt x="3473623" y="1065771"/>
                  </a:lnTo>
                  <a:lnTo>
                    <a:pt x="0" y="106577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ca-E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7227911" y="0"/>
              <a:ext cx="5336853" cy="3150508"/>
            </a:xfrm>
            <a:custGeom>
              <a:avLst/>
              <a:gdLst/>
              <a:ahLst/>
              <a:cxnLst/>
              <a:rect l="l" t="t" r="r" b="b"/>
              <a:pathLst>
                <a:path w="5336853" h="3150508">
                  <a:moveTo>
                    <a:pt x="0" y="0"/>
                  </a:moveTo>
                  <a:lnTo>
                    <a:pt x="5336853" y="0"/>
                  </a:lnTo>
                  <a:lnTo>
                    <a:pt x="5336853" y="3150508"/>
                  </a:lnTo>
                  <a:lnTo>
                    <a:pt x="0" y="31505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r="-4947"/>
              </a:stretch>
            </a:blipFill>
          </p:spPr>
          <p:txBody>
            <a:bodyPr/>
            <a:lstStyle/>
            <a:p>
              <a:endParaRPr lang="ca-ES"/>
            </a:p>
          </p:txBody>
        </p:sp>
      </p:grpSp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195</Words>
  <Application>Microsoft Office PowerPoint</Application>
  <PresentationFormat>Personalizado</PresentationFormat>
  <Paragraphs>32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Raleway Bold</vt:lpstr>
      <vt:lpstr>Calibri</vt:lpstr>
      <vt:lpstr>Raleway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 Explicação dinâmicas ELAGM</dc:title>
  <cp:lastModifiedBy>Peix Batet, Maria</cp:lastModifiedBy>
  <cp:revision>5</cp:revision>
  <dcterms:created xsi:type="dcterms:W3CDTF">2006-08-16T00:00:00Z</dcterms:created>
  <dcterms:modified xsi:type="dcterms:W3CDTF">2025-05-19T20:35:45Z</dcterms:modified>
  <dc:identifier>DAGn7LRLG7Q</dc:identifier>
</cp:coreProperties>
</file>