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64" r:id="rId3"/>
    <p:sldId id="262" r:id="rId4"/>
    <p:sldId id="263" r:id="rId5"/>
    <p:sldId id="265" r:id="rId6"/>
    <p:sldId id="259" r:id="rId7"/>
  </p:sldIdLst>
  <p:sldSz cx="18288000" cy="10287000"/>
  <p:notesSz cx="6858000" cy="9144000"/>
  <p:embeddedFontLst>
    <p:embeddedFont>
      <p:font typeface="Raleway" pitchFamily="2" charset="0"/>
      <p:regular r:id="rId9"/>
      <p:bold r:id="rId10"/>
      <p:italic r:id="rId11"/>
      <p:boldItalic r:id="rId12"/>
    </p:embeddedFont>
    <p:embeddedFont>
      <p:font typeface="Raleway Bold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0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4F8D6-59B4-43CA-97F5-B4BAF1D61E8D}" type="datetimeFigureOut">
              <a:rPr lang="ca-ES" smtClean="0"/>
              <a:t>21/5/2025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37D8F-C389-4AD0-B040-DC6350FB921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83753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37D8F-C389-4AD0-B040-DC6350FB9212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490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83001" y="187668"/>
            <a:ext cx="6769578" cy="8293510"/>
          </a:xfrm>
          <a:custGeom>
            <a:avLst/>
            <a:gdLst/>
            <a:ahLst/>
            <a:cxnLst/>
            <a:rect l="l" t="t" r="r" b="b"/>
            <a:pathLst>
              <a:path w="6769578" h="8293510">
                <a:moveTo>
                  <a:pt x="0" y="0"/>
                </a:moveTo>
                <a:lnTo>
                  <a:pt x="6769578" y="0"/>
                </a:lnTo>
                <a:lnTo>
                  <a:pt x="6769578" y="8293510"/>
                </a:lnTo>
                <a:lnTo>
                  <a:pt x="0" y="8293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1819324" y="2672938"/>
            <a:ext cx="5751794" cy="2845306"/>
            <a:chOff x="0" y="0"/>
            <a:chExt cx="16700209" cy="82612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700209" cy="8261283"/>
            </a:xfrm>
            <a:custGeom>
              <a:avLst/>
              <a:gdLst/>
              <a:ahLst/>
              <a:cxnLst/>
              <a:rect l="l" t="t" r="r" b="b"/>
              <a:pathLst>
                <a:path w="16700209" h="8261283">
                  <a:moveTo>
                    <a:pt x="0" y="0"/>
                  </a:moveTo>
                  <a:lnTo>
                    <a:pt x="16700209" y="0"/>
                  </a:lnTo>
                  <a:lnTo>
                    <a:pt x="16700209" y="8261283"/>
                  </a:lnTo>
                  <a:lnTo>
                    <a:pt x="0" y="82612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14300"/>
              <a:ext cx="16700209" cy="814698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514"/>
                </a:lnSpc>
              </a:pPr>
              <a:r>
                <a:rPr lang="pt-BR" sz="4818" b="1" spc="45" noProof="0" dirty="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Governança Metropolitana 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6820833" y="477738"/>
            <a:ext cx="4040257" cy="1669713"/>
          </a:xfrm>
          <a:custGeom>
            <a:avLst/>
            <a:gdLst/>
            <a:ahLst/>
            <a:cxnLst/>
            <a:rect l="l" t="t" r="r" b="b"/>
            <a:pathLst>
              <a:path w="4040257" h="1669713">
                <a:moveTo>
                  <a:pt x="0" y="0"/>
                </a:moveTo>
                <a:lnTo>
                  <a:pt x="4040257" y="0"/>
                </a:lnTo>
                <a:lnTo>
                  <a:pt x="4040257" y="1669713"/>
                </a:lnTo>
                <a:lnTo>
                  <a:pt x="0" y="16697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186" t="-6986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7" name="Group 7"/>
          <p:cNvGrpSpPr/>
          <p:nvPr/>
        </p:nvGrpSpPr>
        <p:grpSpPr>
          <a:xfrm>
            <a:off x="-296331" y="8481178"/>
            <a:ext cx="19118481" cy="1805822"/>
            <a:chOff x="0" y="0"/>
            <a:chExt cx="7121381" cy="67264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121382" cy="672645"/>
            </a:xfrm>
            <a:custGeom>
              <a:avLst/>
              <a:gdLst/>
              <a:ahLst/>
              <a:cxnLst/>
              <a:rect l="l" t="t" r="r" b="b"/>
              <a:pathLst>
                <a:path w="7121382" h="672645">
                  <a:moveTo>
                    <a:pt x="0" y="0"/>
                  </a:moveTo>
                  <a:lnTo>
                    <a:pt x="7121382" y="0"/>
                  </a:lnTo>
                  <a:lnTo>
                    <a:pt x="7121382" y="672645"/>
                  </a:lnTo>
                  <a:lnTo>
                    <a:pt x="0" y="672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7121381" cy="68217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616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430622" y="8200355"/>
            <a:ext cx="8438530" cy="2115890"/>
            <a:chOff x="0" y="0"/>
            <a:chExt cx="11251374" cy="282118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579460"/>
              <a:ext cx="11251374" cy="1662266"/>
              <a:chOff x="0" y="0"/>
              <a:chExt cx="2170930" cy="32073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70930" cy="320731"/>
              </a:xfrm>
              <a:custGeom>
                <a:avLst/>
                <a:gdLst/>
                <a:ahLst/>
                <a:cxnLst/>
                <a:rect l="l" t="t" r="r" b="b"/>
                <a:pathLst>
                  <a:path w="2170930" h="320731">
                    <a:moveTo>
                      <a:pt x="0" y="0"/>
                    </a:moveTo>
                    <a:lnTo>
                      <a:pt x="2170930" y="0"/>
                    </a:lnTo>
                    <a:lnTo>
                      <a:pt x="2170930" y="320731"/>
                    </a:lnTo>
                    <a:lnTo>
                      <a:pt x="0" y="32073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9525"/>
                <a:ext cx="2170930" cy="3302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16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4436" y="742561"/>
              <a:ext cx="2964508" cy="1336063"/>
            </a:xfrm>
            <a:custGeom>
              <a:avLst/>
              <a:gdLst/>
              <a:ahLst/>
              <a:cxnLst/>
              <a:rect l="l" t="t" r="r" b="b"/>
              <a:pathLst>
                <a:path w="2964508" h="1336063">
                  <a:moveTo>
                    <a:pt x="0" y="0"/>
                  </a:moveTo>
                  <a:lnTo>
                    <a:pt x="2964508" y="0"/>
                  </a:lnTo>
                  <a:lnTo>
                    <a:pt x="2964508" y="1336064"/>
                  </a:lnTo>
                  <a:lnTo>
                    <a:pt x="0" y="1336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326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3361853" y="951598"/>
              <a:ext cx="3110527" cy="954366"/>
            </a:xfrm>
            <a:custGeom>
              <a:avLst/>
              <a:gdLst/>
              <a:ahLst/>
              <a:cxnLst/>
              <a:rect l="l" t="t" r="r" b="b"/>
              <a:pathLst>
                <a:path w="3110527" h="954366">
                  <a:moveTo>
                    <a:pt x="0" y="0"/>
                  </a:moveTo>
                  <a:lnTo>
                    <a:pt x="3110527" y="0"/>
                  </a:lnTo>
                  <a:lnTo>
                    <a:pt x="3110527" y="954367"/>
                  </a:lnTo>
                  <a:lnTo>
                    <a:pt x="0" y="954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6472380" y="0"/>
              <a:ext cx="4778994" cy="2821186"/>
            </a:xfrm>
            <a:custGeom>
              <a:avLst/>
              <a:gdLst/>
              <a:ahLst/>
              <a:cxnLst/>
              <a:rect l="l" t="t" r="r" b="b"/>
              <a:pathLst>
                <a:path w="4778994" h="2821186">
                  <a:moveTo>
                    <a:pt x="0" y="0"/>
                  </a:moveTo>
                  <a:lnTo>
                    <a:pt x="4778994" y="0"/>
                  </a:lnTo>
                  <a:lnTo>
                    <a:pt x="4778994" y="2821186"/>
                  </a:lnTo>
                  <a:lnTo>
                    <a:pt x="0" y="2821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4947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819324" y="5518244"/>
            <a:ext cx="5818909" cy="422299"/>
            <a:chOff x="0" y="0"/>
            <a:chExt cx="16852392" cy="122303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852392" cy="1223037"/>
            </a:xfrm>
            <a:custGeom>
              <a:avLst/>
              <a:gdLst/>
              <a:ahLst/>
              <a:cxnLst/>
              <a:rect l="l" t="t" r="r" b="b"/>
              <a:pathLst>
                <a:path w="16852392" h="1223037">
                  <a:moveTo>
                    <a:pt x="0" y="0"/>
                  </a:moveTo>
                  <a:lnTo>
                    <a:pt x="16852392" y="0"/>
                  </a:lnTo>
                  <a:lnTo>
                    <a:pt x="16852392" y="1223037"/>
                  </a:lnTo>
                  <a:lnTo>
                    <a:pt x="0" y="12230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8100"/>
              <a:ext cx="16852392" cy="11849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1984"/>
                </a:lnSpc>
              </a:pPr>
              <a:r>
                <a:rPr lang="en-US" sz="2116" spc="19" dirty="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22 a 23 de </a:t>
              </a:r>
              <a:r>
                <a:rPr lang="en-US" sz="2116" spc="19" dirty="0" err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maio</a:t>
              </a:r>
              <a:r>
                <a:rPr lang="en-US" sz="2116" spc="19" dirty="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 de 2025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30147-8D84-681D-939B-298C330C7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8DC751-9834-0ECF-18FC-0166190840A3}"/>
              </a:ext>
            </a:extLst>
          </p:cNvPr>
          <p:cNvSpPr/>
          <p:nvPr/>
        </p:nvSpPr>
        <p:spPr>
          <a:xfrm rot="-10799999">
            <a:off x="-32658" y="8981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8407EB2-D00A-E1AD-CFA2-9668F584BBCE}"/>
              </a:ext>
            </a:extLst>
          </p:cNvPr>
          <p:cNvSpPr txBox="1"/>
          <p:nvPr/>
        </p:nvSpPr>
        <p:spPr>
          <a:xfrm>
            <a:off x="2478294" y="1934939"/>
            <a:ext cx="11856695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4"/>
              </a:lnSpc>
              <a:spcBef>
                <a:spcPct val="0"/>
              </a:spcBef>
            </a:pPr>
            <a:r>
              <a:rPr lang="en-US" sz="2811" b="1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 Sessão Plenária: Propostas para a Governança Metropolitana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BEDB3BE-43B5-9A9B-67A2-D28AA0A3F2EA}"/>
              </a:ext>
            </a:extLst>
          </p:cNvPr>
          <p:cNvSpPr txBox="1"/>
          <p:nvPr/>
        </p:nvSpPr>
        <p:spPr>
          <a:xfrm>
            <a:off x="1143000" y="800100"/>
            <a:ext cx="15621000" cy="9579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800" b="1" dirty="0">
                <a:solidFill>
                  <a:srgbClr val="D6702F"/>
                </a:solidFill>
                <a:latin typeface="Raleway Bold"/>
              </a:rPr>
              <a:t>Objetivo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800" dirty="0">
                <a:latin typeface="Raleway Bold"/>
              </a:rPr>
              <a:t>Elaborar un </a:t>
            </a:r>
            <a:r>
              <a:rPr lang="es-ES" sz="2800" b="1" dirty="0">
                <a:solidFill>
                  <a:srgbClr val="D6702F"/>
                </a:solidFill>
                <a:latin typeface="Raleway Bold"/>
              </a:rPr>
              <a:t>documento con mirada regional e internacional </a:t>
            </a:r>
            <a:r>
              <a:rPr lang="es-ES" sz="2800" dirty="0">
                <a:latin typeface="Raleway Bold"/>
              </a:rPr>
              <a:t>y una </a:t>
            </a:r>
            <a:r>
              <a:rPr lang="es-ES" sz="2800" b="1" dirty="0">
                <a:solidFill>
                  <a:srgbClr val="D6702F"/>
                </a:solidFill>
                <a:latin typeface="Raleway Bold"/>
              </a:rPr>
              <a:t>propuesta de resolución/agenda sobre las áreas metropolitanas</a:t>
            </a:r>
            <a:r>
              <a:rPr lang="es-ES" sz="2800" dirty="0">
                <a:latin typeface="Raleway Bold"/>
              </a:rPr>
              <a:t> para invitar a diferentes países a presentar una resolución en la Asamblea de las Naciones Unidas sobre los Asentamientos Humanos del Programa de las Naciones Unidas para los Asentamientos Humanos.</a:t>
            </a:r>
          </a:p>
          <a:p>
            <a:pPr algn="just">
              <a:lnSpc>
                <a:spcPct val="150000"/>
              </a:lnSpc>
              <a:buNone/>
            </a:pPr>
            <a:endParaRPr lang="es-ES" sz="2800" dirty="0">
              <a:latin typeface="Raleway Bold"/>
            </a:endParaRPr>
          </a:p>
          <a:p>
            <a:pPr algn="just">
              <a:lnSpc>
                <a:spcPct val="150000"/>
              </a:lnSpc>
              <a:buNone/>
            </a:pPr>
            <a:endParaRPr lang="ca-ES" sz="2800" dirty="0">
              <a:latin typeface="Raleway Bold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800" dirty="0">
                <a:latin typeface="Raleway Bold"/>
              </a:rPr>
              <a:t> </a:t>
            </a:r>
            <a:r>
              <a:rPr lang="es-ES" sz="2800" b="1" dirty="0">
                <a:solidFill>
                  <a:srgbClr val="D6702F"/>
                </a:solidFill>
                <a:latin typeface="Raleway Bold"/>
              </a:rPr>
              <a:t>Productos finales </a:t>
            </a:r>
            <a:endParaRPr lang="ca-ES" sz="2800" b="1" dirty="0">
              <a:solidFill>
                <a:srgbClr val="D6702F"/>
              </a:solidFill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" sz="2800" dirty="0">
                <a:latin typeface="Raleway Bold"/>
              </a:rPr>
              <a:t>Documento de sistematización de los encuentros regionales sobre las áreas metropolitanas con mirada regional e internacional</a:t>
            </a:r>
            <a:endParaRPr lang="ca-ES" sz="2800" dirty="0"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s-ES" sz="2800" dirty="0">
                <a:latin typeface="Raleway Bold"/>
              </a:rPr>
              <a:t>Propuesta de agenda/resolución elaborada por entes vinculados a las metrópolis.  </a:t>
            </a:r>
            <a:endParaRPr lang="ca-ES" sz="2800" dirty="0">
              <a:latin typeface="Raleway Bold"/>
            </a:endParaRPr>
          </a:p>
          <a:p>
            <a:pPr algn="just">
              <a:lnSpc>
                <a:spcPct val="150000"/>
              </a:lnSpc>
            </a:pPr>
            <a:endParaRPr lang="ca-ES" sz="2800" dirty="0">
              <a:latin typeface="Raleway Bold"/>
            </a:endParaRP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255109454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7504B-627D-91CE-5687-A7C54B6BC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F8780AE-5BF6-CB93-F709-9E3E1112CD8B}"/>
              </a:ext>
            </a:extLst>
          </p:cNvPr>
          <p:cNvSpPr/>
          <p:nvPr/>
        </p:nvSpPr>
        <p:spPr>
          <a:xfrm rot="-10799999">
            <a:off x="1" y="-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7154BCA-D43B-92CB-FCBC-673D4F758A7E}"/>
              </a:ext>
            </a:extLst>
          </p:cNvPr>
          <p:cNvSpPr txBox="1"/>
          <p:nvPr/>
        </p:nvSpPr>
        <p:spPr>
          <a:xfrm>
            <a:off x="2478294" y="1934939"/>
            <a:ext cx="11856695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4"/>
              </a:lnSpc>
              <a:spcBef>
                <a:spcPct val="0"/>
              </a:spcBef>
            </a:pPr>
            <a:r>
              <a:rPr lang="en-US" sz="2811" b="1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 Sessão Plenária: Propostas para a Governança Metropolitana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FC157AF9-29CB-807F-E63F-43539791E995}"/>
              </a:ext>
            </a:extLst>
          </p:cNvPr>
          <p:cNvSpPr txBox="1"/>
          <p:nvPr/>
        </p:nvSpPr>
        <p:spPr>
          <a:xfrm>
            <a:off x="838200" y="-647700"/>
            <a:ext cx="15621000" cy="120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40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es-ES" sz="3200" b="1" dirty="0">
                <a:solidFill>
                  <a:srgbClr val="D6702F"/>
                </a:solidFill>
                <a:latin typeface="Raleway Bold"/>
              </a:rPr>
              <a:t>Ejes de trabajo </a:t>
            </a:r>
          </a:p>
          <a:p>
            <a:pPr algn="just">
              <a:lnSpc>
                <a:spcPct val="150000"/>
              </a:lnSpc>
              <a:buNone/>
            </a:pPr>
            <a:endParaRPr lang="ca-ES" sz="3200" b="1" dirty="0">
              <a:solidFill>
                <a:srgbClr val="D6702F"/>
              </a:solidFill>
              <a:latin typeface="Raleway Bold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800" b="1" dirty="0">
                <a:solidFill>
                  <a:srgbClr val="D6702F"/>
                </a:solidFill>
                <a:latin typeface="Raleway Bold"/>
              </a:rPr>
              <a:t>Capítulos </a:t>
            </a:r>
            <a:endParaRPr lang="ca-ES" sz="2800" b="1" dirty="0">
              <a:solidFill>
                <a:srgbClr val="D6702F"/>
              </a:solidFill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" sz="2800" dirty="0">
                <a:latin typeface="Raleway Bold"/>
              </a:rPr>
              <a:t>Características de las áreas metropolitanas y retos principales de las áreas metropolitanas</a:t>
            </a:r>
            <a:endParaRPr lang="ca-ES" sz="2800" dirty="0"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" sz="2800" dirty="0">
                <a:latin typeface="Raleway Bold"/>
              </a:rPr>
              <a:t>Soluciones metropolitanas actuales (fichas)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s-ES" sz="2800" dirty="0">
                <a:latin typeface="Raleway Bold"/>
              </a:rPr>
              <a:t>Propuesta para la agenda /resolución  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endParaRPr lang="ca-ES" sz="2800" dirty="0">
              <a:latin typeface="Raleway Bold"/>
            </a:endParaRPr>
          </a:p>
          <a:p>
            <a:pPr algn="just">
              <a:lnSpc>
                <a:spcPct val="150000"/>
              </a:lnSpc>
            </a:pPr>
            <a:r>
              <a:rPr lang="es-ES" sz="2800" b="1" dirty="0">
                <a:solidFill>
                  <a:srgbClr val="D6702F"/>
                </a:solidFill>
                <a:latin typeface="Raleway Bold"/>
              </a:rPr>
              <a:t>Ejes transversales </a:t>
            </a:r>
            <a:endParaRPr lang="ca-ES" sz="2800" b="1" dirty="0">
              <a:solidFill>
                <a:srgbClr val="D6702F"/>
              </a:solidFill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" sz="2400" dirty="0">
                <a:latin typeface="Raleway Bold"/>
              </a:rPr>
              <a:t>Modelos de gobernanza metropolitana: Institucionalidad, estructura legal, financiamiento, participación ciudadana, disrupción digital</a:t>
            </a:r>
            <a:endParaRPr lang="ca-ES" sz="2400" dirty="0"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" sz="2400" dirty="0">
                <a:latin typeface="Raleway Bold"/>
              </a:rPr>
              <a:t>Planificación territorial y transformación del espacio: Urbanismo, espacio público, espacio verde y azul</a:t>
            </a:r>
            <a:endParaRPr lang="ca-ES" sz="2400" dirty="0"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" sz="2400" dirty="0">
                <a:latin typeface="Raleway Bold"/>
              </a:rPr>
              <a:t>Movilidad urbana</a:t>
            </a:r>
            <a:endParaRPr lang="ca-ES" sz="2400" dirty="0"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" sz="2400" dirty="0">
                <a:latin typeface="Raleway Bold"/>
              </a:rPr>
              <a:t>Gestión ambiental: agua, residuos y cambio climático</a:t>
            </a:r>
            <a:endParaRPr lang="ca-ES" sz="2400" dirty="0">
              <a:latin typeface="Raleway Bold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s-ES" sz="2400" dirty="0">
                <a:latin typeface="Raleway Bold"/>
              </a:rPr>
              <a:t>Cohesión social, desarrollo socioeconómico y seguridad </a:t>
            </a:r>
            <a:endParaRPr lang="ca-ES" sz="2400" dirty="0">
              <a:latin typeface="Raleway Bold"/>
            </a:endParaRPr>
          </a:p>
          <a:p>
            <a:pPr algn="just">
              <a:lnSpc>
                <a:spcPct val="150000"/>
              </a:lnSpc>
            </a:pPr>
            <a:endParaRPr lang="ca-E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>
              <a:lnSpc>
                <a:spcPts val="3360"/>
              </a:lnSpc>
            </a:pPr>
            <a:endParaRPr lang="en-US" sz="24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endParaRPr lang="en-US" sz="24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3064502825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318DE-E0ED-78CB-5FFD-D508F736D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E7E9CFF-73EF-6A69-26D8-5DFA57D262FA}"/>
              </a:ext>
            </a:extLst>
          </p:cNvPr>
          <p:cNvSpPr/>
          <p:nvPr/>
        </p:nvSpPr>
        <p:spPr>
          <a:xfrm rot="-10799999">
            <a:off x="1" y="-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AC59836-C72E-84DC-EE2E-BDDC7D5BC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076583"/>
              </p:ext>
            </p:extLst>
          </p:nvPr>
        </p:nvGraphicFramePr>
        <p:xfrm>
          <a:off x="1295401" y="1028701"/>
          <a:ext cx="15521622" cy="8357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62206">
                  <a:extLst>
                    <a:ext uri="{9D8B030D-6E8A-4147-A177-3AD203B41FA5}">
                      <a16:colId xmlns:a16="http://schemas.microsoft.com/office/drawing/2014/main" val="2214761134"/>
                    </a:ext>
                  </a:extLst>
                </a:gridCol>
                <a:gridCol w="3404378">
                  <a:extLst>
                    <a:ext uri="{9D8B030D-6E8A-4147-A177-3AD203B41FA5}">
                      <a16:colId xmlns:a16="http://schemas.microsoft.com/office/drawing/2014/main" val="533725341"/>
                    </a:ext>
                  </a:extLst>
                </a:gridCol>
                <a:gridCol w="3355038">
                  <a:extLst>
                    <a:ext uri="{9D8B030D-6E8A-4147-A177-3AD203B41FA5}">
                      <a16:colId xmlns:a16="http://schemas.microsoft.com/office/drawing/2014/main" val="4133368092"/>
                    </a:ext>
                  </a:extLst>
                </a:gridCol>
              </a:tblGrid>
              <a:tr h="72876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Lugar 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Fecha 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Organización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245864"/>
                  </a:ext>
                </a:extLst>
              </a:tr>
              <a:tr h="14013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200" dirty="0">
                          <a:effectLst/>
                          <a:latin typeface="Raleway" pitchFamily="2" charset="0"/>
                        </a:rPr>
                        <a:t>Encuentro en América Central y el Caribe en el marco de la Red CAPOLIS: De Ciudades a Metrópolis </a:t>
                      </a:r>
                      <a:endParaRPr lang="ca-ES" sz="22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5 y 6 de febrero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COAMSS/OPAMSS y AMB (apoyo UNGL)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0713902"/>
                  </a:ext>
                </a:extLst>
              </a:tr>
              <a:tr h="23043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200" dirty="0">
                          <a:effectLst/>
                          <a:latin typeface="Raleway" pitchFamily="2" charset="0"/>
                        </a:rPr>
                        <a:t>Encuentro latinoamericano  (Brasilia)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200" dirty="0">
                          <a:effectLst/>
                          <a:latin typeface="Raleway" pitchFamily="2" charset="0"/>
                        </a:rPr>
                        <a:t>Encuentros nacionales previos al latinoamericano:</a:t>
                      </a:r>
                    </a:p>
                    <a:p>
                      <a:pPr marL="34290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es-ES" sz="2200" b="0" dirty="0">
                          <a:effectLst/>
                          <a:latin typeface="Raleway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Argentino (</a:t>
                      </a:r>
                      <a:r>
                        <a:rPr lang="es-ES" sz="2200" b="0" dirty="0" err="1">
                          <a:effectLst/>
                          <a:latin typeface="Raleway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Ciudadania</a:t>
                      </a:r>
                      <a:r>
                        <a:rPr lang="es-ES" sz="2200" b="0" dirty="0">
                          <a:effectLst/>
                          <a:latin typeface="Raleway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200" b="0" dirty="0" err="1">
                          <a:effectLst/>
                          <a:latin typeface="Raleway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Metopolitana</a:t>
                      </a:r>
                      <a:r>
                        <a:rPr lang="es-ES" sz="2200" b="0" dirty="0">
                          <a:effectLst/>
                          <a:latin typeface="Raleway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es-ES" sz="2200" b="0" dirty="0">
                          <a:effectLst/>
                          <a:latin typeface="Raleway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Brasileño (FNP y AMB)</a:t>
                      </a:r>
                      <a:endParaRPr lang="ca-ES" sz="2200" b="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22 y 23 de mayo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FNP y AMB (apoyo Ministerio de las Ciudades)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0884093"/>
                  </a:ext>
                </a:extLst>
              </a:tr>
              <a:tr h="12611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200" dirty="0">
                          <a:effectLst/>
                          <a:latin typeface="Raleway" pitchFamily="2" charset="0"/>
                        </a:rPr>
                        <a:t>Encuentro africano </a:t>
                      </a:r>
                      <a:endParaRPr lang="ca-ES" sz="22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septiembre 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GCRO y AMB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3130996"/>
                  </a:ext>
                </a:extLst>
              </a:tr>
              <a:tr h="12611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200" dirty="0">
                          <a:effectLst/>
                          <a:latin typeface="Raleway" pitchFamily="2" charset="0"/>
                        </a:rPr>
                        <a:t>Encuentro Europeo, en el marco de la Red EMA</a:t>
                      </a:r>
                      <a:endParaRPr lang="ca-ES" sz="22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 14-15 octubre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EMA y AMB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8270000"/>
                  </a:ext>
                </a:extLst>
              </a:tr>
              <a:tr h="14013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200" dirty="0">
                          <a:effectLst/>
                          <a:latin typeface="Raleway" pitchFamily="2" charset="0"/>
                        </a:rPr>
                        <a:t>Encuentro con América latina, África y Europa en el área metropolitana de Barcelona </a:t>
                      </a:r>
                      <a:endParaRPr lang="ca-ES" sz="22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 15_16_17 octubre 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dirty="0">
                          <a:effectLst/>
                          <a:latin typeface="Raleway" pitchFamily="2" charset="0"/>
                        </a:rPr>
                        <a:t>AMB</a:t>
                      </a:r>
                      <a:endParaRPr lang="ca-ES" sz="20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583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039309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EA8F1-307E-BB23-C2BD-65CFABA34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EFC0F0-CF58-8989-49CC-2E9564B90BB1}"/>
              </a:ext>
            </a:extLst>
          </p:cNvPr>
          <p:cNvSpPr/>
          <p:nvPr/>
        </p:nvSpPr>
        <p:spPr>
          <a:xfrm rot="-10799999">
            <a:off x="1" y="-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5886972-2E74-0AFE-1090-55AB22103D42}"/>
              </a:ext>
            </a:extLst>
          </p:cNvPr>
          <p:cNvSpPr txBox="1"/>
          <p:nvPr/>
        </p:nvSpPr>
        <p:spPr>
          <a:xfrm>
            <a:off x="2478294" y="1934939"/>
            <a:ext cx="11856695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4"/>
              </a:lnSpc>
              <a:spcBef>
                <a:spcPct val="0"/>
              </a:spcBef>
            </a:pPr>
            <a:r>
              <a:rPr lang="en-US" sz="2811" b="1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 Sessão Plenária: Propostas para a Governança Metropolitana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CDC58D8-130E-D367-F825-ACE469B8ECEB}"/>
              </a:ext>
            </a:extLst>
          </p:cNvPr>
          <p:cNvSpPr txBox="1"/>
          <p:nvPr/>
        </p:nvSpPr>
        <p:spPr>
          <a:xfrm>
            <a:off x="1066800" y="571500"/>
            <a:ext cx="15621000" cy="8604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40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</a:p>
          <a:p>
            <a:pPr algn="just">
              <a:lnSpc>
                <a:spcPct val="150000"/>
              </a:lnSpc>
              <a:buNone/>
            </a:pPr>
            <a:r>
              <a:rPr lang="ca-ES" sz="3200" b="1" dirty="0">
                <a:solidFill>
                  <a:srgbClr val="D6702F"/>
                </a:solidFill>
                <a:latin typeface="Raleway Bold"/>
              </a:rPr>
              <a:t>Trabajo regional: Documento </a:t>
            </a:r>
            <a:r>
              <a:rPr lang="es-SV" sz="3200" b="1" noProof="0" dirty="0">
                <a:solidFill>
                  <a:srgbClr val="D6702F"/>
                </a:solidFill>
                <a:latin typeface="Raleway Bold"/>
              </a:rPr>
              <a:t>latinoamericano  </a:t>
            </a:r>
          </a:p>
          <a:p>
            <a:pPr algn="just">
              <a:lnSpc>
                <a:spcPct val="150000"/>
              </a:lnSpc>
              <a:buNone/>
            </a:pPr>
            <a:endParaRPr lang="es-ES" sz="2800" b="1" dirty="0">
              <a:solidFill>
                <a:srgbClr val="D6702F"/>
              </a:solidFill>
              <a:latin typeface="Raleway Bold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D6702F"/>
                </a:solidFill>
                <a:latin typeface="Raleway Bold"/>
              </a:rPr>
              <a:t>Encuentro</a:t>
            </a:r>
            <a:r>
              <a:rPr lang="es-ES" sz="2800" b="1" dirty="0">
                <a:latin typeface="Raleway Bold"/>
              </a:rPr>
              <a:t>: acuerdos generales  (22 y 23 de mayo en Brasilia)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2800" b="1" dirty="0">
              <a:latin typeface="Raleway Bold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D6702F"/>
                </a:solidFill>
                <a:latin typeface="Raleway Bold"/>
              </a:rPr>
              <a:t>Revisión del documento</a:t>
            </a:r>
            <a:r>
              <a:rPr lang="es-ES" sz="2800" b="1" dirty="0">
                <a:latin typeface="Raleway Bold"/>
              </a:rPr>
              <a:t>: </a:t>
            </a:r>
            <a:r>
              <a:rPr lang="es-ES" sz="2800" dirty="0">
                <a:latin typeface="Raleway Bold"/>
              </a:rPr>
              <a:t>Las instituciones participantes revisan el documento producto del encuentro  (julio cierre del documento)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2800" b="1" dirty="0">
              <a:latin typeface="Raleway Bold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D6702F"/>
                </a:solidFill>
                <a:latin typeface="Raleway Bold"/>
              </a:rPr>
              <a:t>Presentación de los aportes de Latinoamérica en Barcelona </a:t>
            </a:r>
            <a:r>
              <a:rPr lang="es-ES" sz="2800" b="1" dirty="0">
                <a:latin typeface="Raleway Bold"/>
              </a:rPr>
              <a:t>(15-16-17 de octubre en Barcelona) </a:t>
            </a:r>
          </a:p>
          <a:p>
            <a:pPr algn="just">
              <a:lnSpc>
                <a:spcPct val="150000"/>
              </a:lnSpc>
              <a:buNone/>
            </a:pPr>
            <a:endParaRPr lang="es-ES" sz="2800" b="1" dirty="0">
              <a:solidFill>
                <a:srgbClr val="D6702F"/>
              </a:solidFill>
              <a:latin typeface="Raleway Bold"/>
            </a:endParaRP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4256012934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5425455" y="-20538731"/>
            <a:ext cx="42058588" cy="50141765"/>
            <a:chOff x="0" y="0"/>
            <a:chExt cx="1389418" cy="1656448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1262380" cy="1529334"/>
            </a:xfrm>
            <a:custGeom>
              <a:avLst/>
              <a:gdLst/>
              <a:ahLst/>
              <a:cxnLst/>
              <a:rect l="l" t="t" r="r" b="b"/>
              <a:pathLst>
                <a:path w="1262380" h="1529334">
                  <a:moveTo>
                    <a:pt x="773938" y="167767"/>
                  </a:moveTo>
                  <a:lnTo>
                    <a:pt x="986917" y="313182"/>
                  </a:lnTo>
                  <a:lnTo>
                    <a:pt x="944245" y="354711"/>
                  </a:lnTo>
                  <a:lnTo>
                    <a:pt x="944118" y="354711"/>
                  </a:lnTo>
                  <a:lnTo>
                    <a:pt x="883793" y="413512"/>
                  </a:lnTo>
                  <a:lnTo>
                    <a:pt x="881380" y="408305"/>
                  </a:lnTo>
                  <a:lnTo>
                    <a:pt x="773938" y="167767"/>
                  </a:lnTo>
                  <a:close/>
                  <a:moveTo>
                    <a:pt x="202946" y="362585"/>
                  </a:moveTo>
                  <a:lnTo>
                    <a:pt x="274193" y="486410"/>
                  </a:lnTo>
                  <a:lnTo>
                    <a:pt x="58166" y="542544"/>
                  </a:lnTo>
                  <a:lnTo>
                    <a:pt x="58166" y="461264"/>
                  </a:lnTo>
                  <a:lnTo>
                    <a:pt x="202946" y="362585"/>
                  </a:lnTo>
                  <a:close/>
                  <a:moveTo>
                    <a:pt x="655193" y="86868"/>
                  </a:moveTo>
                  <a:lnTo>
                    <a:pt x="682117" y="105156"/>
                  </a:lnTo>
                  <a:lnTo>
                    <a:pt x="835279" y="447675"/>
                  </a:lnTo>
                  <a:lnTo>
                    <a:pt x="839216" y="456692"/>
                  </a:lnTo>
                  <a:lnTo>
                    <a:pt x="832612" y="463169"/>
                  </a:lnTo>
                  <a:lnTo>
                    <a:pt x="554482" y="543052"/>
                  </a:lnTo>
                  <a:lnTo>
                    <a:pt x="596646" y="351790"/>
                  </a:lnTo>
                  <a:lnTo>
                    <a:pt x="655193" y="86868"/>
                  </a:lnTo>
                  <a:close/>
                  <a:moveTo>
                    <a:pt x="1036066" y="346583"/>
                  </a:moveTo>
                  <a:lnTo>
                    <a:pt x="1204087" y="461264"/>
                  </a:lnTo>
                  <a:lnTo>
                    <a:pt x="1204087" y="601091"/>
                  </a:lnTo>
                  <a:lnTo>
                    <a:pt x="931926" y="450088"/>
                  </a:lnTo>
                  <a:lnTo>
                    <a:pt x="930275" y="449326"/>
                  </a:lnTo>
                  <a:lnTo>
                    <a:pt x="1012698" y="369189"/>
                  </a:lnTo>
                  <a:lnTo>
                    <a:pt x="1012825" y="369189"/>
                  </a:lnTo>
                  <a:lnTo>
                    <a:pt x="1035939" y="346583"/>
                  </a:lnTo>
                  <a:close/>
                  <a:moveTo>
                    <a:pt x="593471" y="96139"/>
                  </a:moveTo>
                  <a:lnTo>
                    <a:pt x="526415" y="399669"/>
                  </a:lnTo>
                  <a:lnTo>
                    <a:pt x="490728" y="561213"/>
                  </a:lnTo>
                  <a:lnTo>
                    <a:pt x="490220" y="561340"/>
                  </a:lnTo>
                  <a:lnTo>
                    <a:pt x="491617" y="566293"/>
                  </a:lnTo>
                  <a:lnTo>
                    <a:pt x="413004" y="610870"/>
                  </a:lnTo>
                  <a:lnTo>
                    <a:pt x="357505" y="514604"/>
                  </a:lnTo>
                  <a:lnTo>
                    <a:pt x="251079" y="329565"/>
                  </a:lnTo>
                  <a:lnTo>
                    <a:pt x="593471" y="96139"/>
                  </a:lnTo>
                  <a:close/>
                  <a:moveTo>
                    <a:pt x="304292" y="538607"/>
                  </a:moveTo>
                  <a:lnTo>
                    <a:pt x="309499" y="547624"/>
                  </a:lnTo>
                  <a:lnTo>
                    <a:pt x="362458" y="639572"/>
                  </a:lnTo>
                  <a:lnTo>
                    <a:pt x="58166" y="812292"/>
                  </a:lnTo>
                  <a:lnTo>
                    <a:pt x="58166" y="602742"/>
                  </a:lnTo>
                  <a:lnTo>
                    <a:pt x="304292" y="538607"/>
                  </a:lnTo>
                  <a:close/>
                  <a:moveTo>
                    <a:pt x="391541" y="690118"/>
                  </a:moveTo>
                  <a:lnTo>
                    <a:pt x="531876" y="933958"/>
                  </a:lnTo>
                  <a:lnTo>
                    <a:pt x="270891" y="900303"/>
                  </a:lnTo>
                  <a:lnTo>
                    <a:pt x="67437" y="874014"/>
                  </a:lnTo>
                  <a:lnTo>
                    <a:pt x="270891" y="758571"/>
                  </a:lnTo>
                  <a:lnTo>
                    <a:pt x="391541" y="690118"/>
                  </a:lnTo>
                  <a:close/>
                  <a:moveTo>
                    <a:pt x="869823" y="509016"/>
                  </a:moveTo>
                  <a:lnTo>
                    <a:pt x="918083" y="657606"/>
                  </a:lnTo>
                  <a:lnTo>
                    <a:pt x="917575" y="657987"/>
                  </a:lnTo>
                  <a:lnTo>
                    <a:pt x="964311" y="797433"/>
                  </a:lnTo>
                  <a:lnTo>
                    <a:pt x="600583" y="936625"/>
                  </a:lnTo>
                  <a:lnTo>
                    <a:pt x="590423" y="919099"/>
                  </a:lnTo>
                  <a:lnTo>
                    <a:pt x="589788" y="919734"/>
                  </a:lnTo>
                  <a:lnTo>
                    <a:pt x="442214" y="661416"/>
                  </a:lnTo>
                  <a:lnTo>
                    <a:pt x="533908" y="609346"/>
                  </a:lnTo>
                  <a:lnTo>
                    <a:pt x="707390" y="559689"/>
                  </a:lnTo>
                  <a:lnTo>
                    <a:pt x="869823" y="509016"/>
                  </a:lnTo>
                  <a:close/>
                  <a:moveTo>
                    <a:pt x="931799" y="516763"/>
                  </a:moveTo>
                  <a:lnTo>
                    <a:pt x="932561" y="517271"/>
                  </a:lnTo>
                  <a:lnTo>
                    <a:pt x="1204087" y="667766"/>
                  </a:lnTo>
                  <a:lnTo>
                    <a:pt x="1204087" y="825754"/>
                  </a:lnTo>
                  <a:lnTo>
                    <a:pt x="1078738" y="955802"/>
                  </a:lnTo>
                  <a:lnTo>
                    <a:pt x="1007237" y="742061"/>
                  </a:lnTo>
                  <a:lnTo>
                    <a:pt x="931799" y="516763"/>
                  </a:lnTo>
                  <a:close/>
                  <a:moveTo>
                    <a:pt x="1204087" y="909574"/>
                  </a:moveTo>
                  <a:lnTo>
                    <a:pt x="1204087" y="1042924"/>
                  </a:lnTo>
                  <a:lnTo>
                    <a:pt x="1126617" y="1098931"/>
                  </a:lnTo>
                  <a:lnTo>
                    <a:pt x="1099566" y="1018032"/>
                  </a:lnTo>
                  <a:lnTo>
                    <a:pt x="1204087" y="909574"/>
                  </a:lnTo>
                  <a:close/>
                  <a:moveTo>
                    <a:pt x="1053973" y="1065403"/>
                  </a:moveTo>
                  <a:lnTo>
                    <a:pt x="1077214" y="1134745"/>
                  </a:lnTo>
                  <a:lnTo>
                    <a:pt x="779399" y="1350264"/>
                  </a:lnTo>
                  <a:lnTo>
                    <a:pt x="1053973" y="1065403"/>
                  </a:lnTo>
                  <a:close/>
                  <a:moveTo>
                    <a:pt x="58166" y="931418"/>
                  </a:moveTo>
                  <a:lnTo>
                    <a:pt x="302387" y="962914"/>
                  </a:lnTo>
                  <a:lnTo>
                    <a:pt x="541528" y="993902"/>
                  </a:lnTo>
                  <a:lnTo>
                    <a:pt x="542798" y="1137031"/>
                  </a:lnTo>
                  <a:lnTo>
                    <a:pt x="545084" y="1395476"/>
                  </a:lnTo>
                  <a:lnTo>
                    <a:pt x="58166" y="1042924"/>
                  </a:lnTo>
                  <a:lnTo>
                    <a:pt x="58166" y="931418"/>
                  </a:lnTo>
                  <a:close/>
                  <a:moveTo>
                    <a:pt x="982853" y="852678"/>
                  </a:moveTo>
                  <a:lnTo>
                    <a:pt x="991489" y="878459"/>
                  </a:lnTo>
                  <a:lnTo>
                    <a:pt x="1009777" y="933196"/>
                  </a:lnTo>
                  <a:lnTo>
                    <a:pt x="1033145" y="1003173"/>
                  </a:lnTo>
                  <a:lnTo>
                    <a:pt x="609981" y="1442339"/>
                  </a:lnTo>
                  <a:lnTo>
                    <a:pt x="603758" y="1437767"/>
                  </a:lnTo>
                  <a:lnTo>
                    <a:pt x="601472" y="1179449"/>
                  </a:lnTo>
                  <a:lnTo>
                    <a:pt x="599948" y="999363"/>
                  </a:lnTo>
                  <a:lnTo>
                    <a:pt x="982853" y="852678"/>
                  </a:lnTo>
                  <a:close/>
                  <a:moveTo>
                    <a:pt x="631190" y="0"/>
                  </a:moveTo>
                  <a:lnTo>
                    <a:pt x="0" y="430530"/>
                  </a:lnTo>
                  <a:lnTo>
                    <a:pt x="0" y="1072642"/>
                  </a:lnTo>
                  <a:lnTo>
                    <a:pt x="631190" y="1529334"/>
                  </a:lnTo>
                  <a:lnTo>
                    <a:pt x="1262380" y="1072642"/>
                  </a:lnTo>
                  <a:lnTo>
                    <a:pt x="1262380" y="430530"/>
                  </a:lnTo>
                  <a:lnTo>
                    <a:pt x="631190" y="0"/>
                  </a:lnTo>
                  <a:close/>
                </a:path>
              </a:pathLst>
            </a:custGeom>
            <a:solidFill>
              <a:srgbClr val="FCFAF9">
                <a:alpha val="14902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334264" y="415290"/>
              <a:ext cx="787781" cy="827532"/>
            </a:xfrm>
            <a:custGeom>
              <a:avLst/>
              <a:gdLst/>
              <a:ahLst/>
              <a:cxnLst/>
              <a:rect l="l" t="t" r="r" b="b"/>
              <a:pathLst>
                <a:path w="787781" h="827532">
                  <a:moveTo>
                    <a:pt x="329819" y="584835"/>
                  </a:moveTo>
                  <a:lnTo>
                    <a:pt x="319659" y="567309"/>
                  </a:lnTo>
                  <a:lnTo>
                    <a:pt x="319024" y="567944"/>
                  </a:lnTo>
                  <a:lnTo>
                    <a:pt x="171450" y="309626"/>
                  </a:lnTo>
                  <a:lnTo>
                    <a:pt x="263144" y="257556"/>
                  </a:lnTo>
                  <a:lnTo>
                    <a:pt x="436626" y="207899"/>
                  </a:lnTo>
                  <a:lnTo>
                    <a:pt x="599186" y="157226"/>
                  </a:lnTo>
                  <a:lnTo>
                    <a:pt x="647446" y="305816"/>
                  </a:lnTo>
                  <a:lnTo>
                    <a:pt x="646938" y="306197"/>
                  </a:lnTo>
                  <a:lnTo>
                    <a:pt x="693674" y="445643"/>
                  </a:lnTo>
                  <a:close/>
                  <a:moveTo>
                    <a:pt x="736473" y="390271"/>
                  </a:moveTo>
                  <a:lnTo>
                    <a:pt x="661924" y="165481"/>
                  </a:lnTo>
                  <a:lnTo>
                    <a:pt x="645033" y="114554"/>
                  </a:lnTo>
                  <a:lnTo>
                    <a:pt x="742188" y="17399"/>
                  </a:lnTo>
                  <a:lnTo>
                    <a:pt x="742061" y="17399"/>
                  </a:lnTo>
                  <a:lnTo>
                    <a:pt x="673481" y="2921"/>
                  </a:lnTo>
                  <a:lnTo>
                    <a:pt x="673100" y="2921"/>
                  </a:lnTo>
                  <a:lnTo>
                    <a:pt x="610616" y="56388"/>
                  </a:lnTo>
                  <a:lnTo>
                    <a:pt x="564515" y="95758"/>
                  </a:lnTo>
                  <a:lnTo>
                    <a:pt x="539877" y="116840"/>
                  </a:lnTo>
                  <a:lnTo>
                    <a:pt x="283718" y="191135"/>
                  </a:lnTo>
                  <a:lnTo>
                    <a:pt x="325882" y="0"/>
                  </a:lnTo>
                  <a:lnTo>
                    <a:pt x="255651" y="47879"/>
                  </a:lnTo>
                  <a:lnTo>
                    <a:pt x="219964" y="209423"/>
                  </a:lnTo>
                  <a:lnTo>
                    <a:pt x="219456" y="209550"/>
                  </a:lnTo>
                  <a:lnTo>
                    <a:pt x="220853" y="214503"/>
                  </a:lnTo>
                  <a:lnTo>
                    <a:pt x="142240" y="259080"/>
                  </a:lnTo>
                  <a:lnTo>
                    <a:pt x="86741" y="162814"/>
                  </a:lnTo>
                  <a:lnTo>
                    <a:pt x="38608" y="195707"/>
                  </a:lnTo>
                  <a:lnTo>
                    <a:pt x="91567" y="287655"/>
                  </a:lnTo>
                  <a:lnTo>
                    <a:pt x="0" y="339725"/>
                  </a:lnTo>
                  <a:lnTo>
                    <a:pt x="0" y="406527"/>
                  </a:lnTo>
                  <a:lnTo>
                    <a:pt x="120523" y="338074"/>
                  </a:lnTo>
                  <a:lnTo>
                    <a:pt x="261112" y="582168"/>
                  </a:lnTo>
                  <a:lnTo>
                    <a:pt x="127" y="548513"/>
                  </a:lnTo>
                  <a:lnTo>
                    <a:pt x="31623" y="611124"/>
                  </a:lnTo>
                  <a:lnTo>
                    <a:pt x="31623" y="611251"/>
                  </a:lnTo>
                  <a:lnTo>
                    <a:pt x="270764" y="642112"/>
                  </a:lnTo>
                  <a:lnTo>
                    <a:pt x="272034" y="785241"/>
                  </a:lnTo>
                  <a:lnTo>
                    <a:pt x="330708" y="827532"/>
                  </a:lnTo>
                  <a:lnTo>
                    <a:pt x="329057" y="647446"/>
                  </a:lnTo>
                  <a:lnTo>
                    <a:pt x="712089" y="500888"/>
                  </a:lnTo>
                  <a:lnTo>
                    <a:pt x="738632" y="581787"/>
                  </a:lnTo>
                  <a:lnTo>
                    <a:pt x="739140" y="581406"/>
                  </a:lnTo>
                  <a:lnTo>
                    <a:pt x="787781" y="544830"/>
                  </a:lnTo>
                  <a:close/>
                </a:path>
              </a:pathLst>
            </a:custGeom>
            <a:solidFill>
              <a:srgbClr val="FCFAF9">
                <a:alpha val="14902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5" name="Freeform 5"/>
          <p:cNvSpPr/>
          <p:nvPr/>
        </p:nvSpPr>
        <p:spPr>
          <a:xfrm>
            <a:off x="3264296" y="1904130"/>
            <a:ext cx="11755102" cy="343437"/>
          </a:xfrm>
          <a:custGeom>
            <a:avLst/>
            <a:gdLst/>
            <a:ahLst/>
            <a:cxnLst/>
            <a:rect l="l" t="t" r="r" b="b"/>
            <a:pathLst>
              <a:path w="11755102" h="343437">
                <a:moveTo>
                  <a:pt x="0" y="0"/>
                </a:moveTo>
                <a:lnTo>
                  <a:pt x="11755102" y="0"/>
                </a:lnTo>
                <a:lnTo>
                  <a:pt x="11755102" y="343437"/>
                </a:lnTo>
                <a:lnTo>
                  <a:pt x="0" y="3434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5" b="-265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6" name="Group 6"/>
          <p:cNvGrpSpPr/>
          <p:nvPr/>
        </p:nvGrpSpPr>
        <p:grpSpPr>
          <a:xfrm>
            <a:off x="4076307" y="3920484"/>
            <a:ext cx="3163407" cy="941707"/>
            <a:chOff x="0" y="0"/>
            <a:chExt cx="6560925" cy="19531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60924" cy="1953105"/>
            </a:xfrm>
            <a:custGeom>
              <a:avLst/>
              <a:gdLst/>
              <a:ahLst/>
              <a:cxnLst/>
              <a:rect l="l" t="t" r="r" b="b"/>
              <a:pathLst>
                <a:path w="6560924" h="1953105">
                  <a:moveTo>
                    <a:pt x="0" y="0"/>
                  </a:moveTo>
                  <a:lnTo>
                    <a:pt x="6560924" y="0"/>
                  </a:lnTo>
                  <a:lnTo>
                    <a:pt x="6560924" y="1953105"/>
                  </a:lnTo>
                  <a:lnTo>
                    <a:pt x="0" y="195310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4300"/>
              <a:ext cx="6560925" cy="183880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6866164" y="2977971"/>
            <a:ext cx="4553224" cy="1632893"/>
          </a:xfrm>
          <a:custGeom>
            <a:avLst/>
            <a:gdLst/>
            <a:ahLst/>
            <a:cxnLst/>
            <a:rect l="l" t="t" r="r" b="b"/>
            <a:pathLst>
              <a:path w="4553224" h="1632893">
                <a:moveTo>
                  <a:pt x="0" y="0"/>
                </a:moveTo>
                <a:lnTo>
                  <a:pt x="4553224" y="0"/>
                </a:lnTo>
                <a:lnTo>
                  <a:pt x="4553224" y="1632893"/>
                </a:lnTo>
                <a:lnTo>
                  <a:pt x="0" y="1632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11" b="-751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>
            <a:off x="8062293" y="5341269"/>
            <a:ext cx="2160965" cy="2160965"/>
          </a:xfrm>
          <a:custGeom>
            <a:avLst/>
            <a:gdLst/>
            <a:ahLst/>
            <a:cxnLst/>
            <a:rect l="l" t="t" r="r" b="b"/>
            <a:pathLst>
              <a:path w="2160965" h="2160965">
                <a:moveTo>
                  <a:pt x="0" y="0"/>
                </a:moveTo>
                <a:lnTo>
                  <a:pt x="2160965" y="0"/>
                </a:lnTo>
                <a:lnTo>
                  <a:pt x="2160965" y="2160964"/>
                </a:lnTo>
                <a:lnTo>
                  <a:pt x="0" y="2160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1" name="Group 11"/>
          <p:cNvGrpSpPr/>
          <p:nvPr/>
        </p:nvGrpSpPr>
        <p:grpSpPr>
          <a:xfrm>
            <a:off x="3263147" y="8113671"/>
            <a:ext cx="11758817" cy="2128646"/>
            <a:chOff x="0" y="0"/>
            <a:chExt cx="2708905" cy="49038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08905" cy="490381"/>
            </a:xfrm>
            <a:custGeom>
              <a:avLst/>
              <a:gdLst/>
              <a:ahLst/>
              <a:cxnLst/>
              <a:rect l="l" t="t" r="r" b="b"/>
              <a:pathLst>
                <a:path w="2708905" h="490381">
                  <a:moveTo>
                    <a:pt x="0" y="0"/>
                  </a:moveTo>
                  <a:lnTo>
                    <a:pt x="2708905" y="0"/>
                  </a:lnTo>
                  <a:lnTo>
                    <a:pt x="2708905" y="490381"/>
                  </a:lnTo>
                  <a:lnTo>
                    <a:pt x="0" y="490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2708905" cy="499906"/>
            </a:xfrm>
            <a:prstGeom prst="rect">
              <a:avLst/>
            </a:prstGeom>
          </p:spPr>
          <p:txBody>
            <a:bodyPr lIns="79027" tIns="79027" rIns="79027" bIns="79027" rtlCol="0" anchor="ctr"/>
            <a:lstStyle/>
            <a:p>
              <a:pPr algn="ctr">
                <a:lnSpc>
                  <a:spcPts val="2613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439215" y="7996553"/>
            <a:ext cx="9423573" cy="2362881"/>
            <a:chOff x="0" y="0"/>
            <a:chExt cx="12564764" cy="3150508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647101"/>
              <a:ext cx="12564764" cy="1856305"/>
              <a:chOff x="0" y="0"/>
              <a:chExt cx="2170930" cy="32073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170930" cy="320731"/>
              </a:xfrm>
              <a:custGeom>
                <a:avLst/>
                <a:gdLst/>
                <a:ahLst/>
                <a:cxnLst/>
                <a:rect l="l" t="t" r="r" b="b"/>
                <a:pathLst>
                  <a:path w="2170930" h="320731">
                    <a:moveTo>
                      <a:pt x="0" y="0"/>
                    </a:moveTo>
                    <a:lnTo>
                      <a:pt x="2170930" y="0"/>
                    </a:lnTo>
                    <a:lnTo>
                      <a:pt x="2170930" y="320731"/>
                    </a:lnTo>
                    <a:lnTo>
                      <a:pt x="0" y="32073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9525"/>
                <a:ext cx="2170930" cy="3302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13"/>
                  </a:lnSpc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4954" y="829242"/>
              <a:ext cx="3310560" cy="1492024"/>
            </a:xfrm>
            <a:custGeom>
              <a:avLst/>
              <a:gdLst/>
              <a:ahLst/>
              <a:cxnLst/>
              <a:rect l="l" t="t" r="r" b="b"/>
              <a:pathLst>
                <a:path w="3310560" h="1492024">
                  <a:moveTo>
                    <a:pt x="0" y="0"/>
                  </a:moveTo>
                  <a:lnTo>
                    <a:pt x="3310559" y="0"/>
                  </a:lnTo>
                  <a:lnTo>
                    <a:pt x="3310559" y="1492024"/>
                  </a:lnTo>
                  <a:lnTo>
                    <a:pt x="0" y="1492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326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3754288" y="1062680"/>
              <a:ext cx="3473623" cy="1065771"/>
            </a:xfrm>
            <a:custGeom>
              <a:avLst/>
              <a:gdLst/>
              <a:ahLst/>
              <a:cxnLst/>
              <a:rect l="l" t="t" r="r" b="b"/>
              <a:pathLst>
                <a:path w="3473623" h="1065771">
                  <a:moveTo>
                    <a:pt x="0" y="0"/>
                  </a:moveTo>
                  <a:lnTo>
                    <a:pt x="3473623" y="0"/>
                  </a:lnTo>
                  <a:lnTo>
                    <a:pt x="3473623" y="1065771"/>
                  </a:lnTo>
                  <a:lnTo>
                    <a:pt x="0" y="1065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7227911" y="0"/>
              <a:ext cx="5336853" cy="3150508"/>
            </a:xfrm>
            <a:custGeom>
              <a:avLst/>
              <a:gdLst/>
              <a:ahLst/>
              <a:cxnLst/>
              <a:rect l="l" t="t" r="r" b="b"/>
              <a:pathLst>
                <a:path w="5336853" h="3150508">
                  <a:moveTo>
                    <a:pt x="0" y="0"/>
                  </a:moveTo>
                  <a:lnTo>
                    <a:pt x="5336853" y="0"/>
                  </a:lnTo>
                  <a:lnTo>
                    <a:pt x="5336853" y="3150508"/>
                  </a:lnTo>
                  <a:lnTo>
                    <a:pt x="0" y="31505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4947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368</Words>
  <Application>Microsoft Office PowerPoint</Application>
  <PresentationFormat>Personalizado</PresentationFormat>
  <Paragraphs>62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Raleway</vt:lpstr>
      <vt:lpstr>Arial</vt:lpstr>
      <vt:lpstr>Calibri</vt:lpstr>
      <vt:lpstr>Aptos</vt:lpstr>
      <vt:lpstr>Raleway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Explicação dinâmicas ELAGM</dc:title>
  <cp:lastModifiedBy>Peix Batet, Maria</cp:lastModifiedBy>
  <cp:revision>15</cp:revision>
  <dcterms:created xsi:type="dcterms:W3CDTF">2006-08-16T00:00:00Z</dcterms:created>
  <dcterms:modified xsi:type="dcterms:W3CDTF">2025-05-20T22:15:17Z</dcterms:modified>
  <dc:identifier>DAGn7LRLG7Q</dc:identifier>
</cp:coreProperties>
</file>