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48" r:id="rId1"/>
  </p:sldMasterIdLst>
  <p:notesMasterIdLst>
    <p:notesMasterId r:id="rId29"/>
  </p:notesMasterIdLst>
  <p:sldIdLst>
    <p:sldId id="273" r:id="rId2"/>
    <p:sldId id="274" r:id="rId3"/>
    <p:sldId id="275" r:id="rId4"/>
    <p:sldId id="281" r:id="rId5"/>
    <p:sldId id="282" r:id="rId6"/>
    <p:sldId id="300" r:id="rId7"/>
    <p:sldId id="302" r:id="rId8"/>
    <p:sldId id="286" r:id="rId9"/>
    <p:sldId id="283" r:id="rId10"/>
    <p:sldId id="301" r:id="rId11"/>
    <p:sldId id="289" r:id="rId12"/>
    <p:sldId id="290" r:id="rId13"/>
    <p:sldId id="305" r:id="rId14"/>
    <p:sldId id="291" r:id="rId15"/>
    <p:sldId id="292" r:id="rId16"/>
    <p:sldId id="294" r:id="rId17"/>
    <p:sldId id="296" r:id="rId18"/>
    <p:sldId id="297" r:id="rId19"/>
    <p:sldId id="298" r:id="rId20"/>
    <p:sldId id="306" r:id="rId21"/>
    <p:sldId id="308" r:id="rId22"/>
    <p:sldId id="309" r:id="rId23"/>
    <p:sldId id="307" r:id="rId24"/>
    <p:sldId id="310" r:id="rId25"/>
    <p:sldId id="311" r:id="rId26"/>
    <p:sldId id="295" r:id="rId27"/>
    <p:sldId id="312" r:id="rId28"/>
  </p:sldIdLst>
  <p:sldSz cx="18002250" cy="12601575"/>
  <p:notesSz cx="6858000" cy="9144000"/>
  <p:defaultTextStyle>
    <a:defPPr>
      <a:defRPr lang="pt-BR"/>
    </a:defPPr>
    <a:lvl1pPr marL="0" algn="l" defTabSz="1725290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1pPr>
    <a:lvl2pPr marL="862645" algn="l" defTabSz="1725290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2pPr>
    <a:lvl3pPr marL="1725290" algn="l" defTabSz="1725290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3pPr>
    <a:lvl4pPr marL="2587935" algn="l" defTabSz="1725290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4pPr>
    <a:lvl5pPr marL="3450580" algn="l" defTabSz="1725290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5pPr>
    <a:lvl6pPr marL="4313225" algn="l" defTabSz="1725290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6pPr>
    <a:lvl7pPr marL="5175870" algn="l" defTabSz="1725290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7pPr>
    <a:lvl8pPr marL="6038515" algn="l" defTabSz="1725290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8pPr>
    <a:lvl9pPr marL="6901160" algn="l" defTabSz="1725290" rtl="0" eaLnBrk="1" latinLnBrk="0" hangingPunct="1">
      <a:defRPr sz="3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>
          <p15:clr>
            <a:srgbClr val="A4A3A4"/>
          </p15:clr>
        </p15:guide>
        <p15:guide id="2" pos="56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B4"/>
    <a:srgbClr val="A6DF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646BB8-8475-AA0B-1621-125B63288B65}" v="6" dt="2018-12-27T13:48:42.9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Estilo Claro 3 - Ênfas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35" autoAdjust="0"/>
    <p:restoredTop sz="97849" autoAdjust="0"/>
  </p:normalViewPr>
  <p:slideViewPr>
    <p:cSldViewPr>
      <p:cViewPr varScale="1">
        <p:scale>
          <a:sx n="50" d="100"/>
          <a:sy n="50" d="100"/>
        </p:scale>
        <p:origin x="874" y="43"/>
      </p:cViewPr>
      <p:guideLst>
        <p:guide orient="horz" pos="3969"/>
        <p:guide pos="567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B3A29-F60B-4621-A7AD-EF25818BBD50}" type="datetimeFigureOut">
              <a:rPr lang="pt-BR" smtClean="0"/>
              <a:pPr/>
              <a:t>27/06/2019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685800"/>
            <a:ext cx="48958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CE403-C4D2-43B2-BBE8-79CC2AE3B1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ECE403-C4D2-43B2-BBE8-79CC2AE3B1EA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10</a:t>
            </a:fld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13</a:t>
            </a:fld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14</a:t>
            </a:fld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0" baseline="0" dirty="0"/>
              <a:t>Documentos da contabilidade (3.100.000) teremos um montante de R$ 2.000.000,00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0" baseline="0" dirty="0"/>
              <a:t>2.100.000,00</a:t>
            </a: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15</a:t>
            </a:fld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16</a:t>
            </a:fld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17</a:t>
            </a:fld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noProof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18</a:t>
            </a:fld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19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2</a:t>
            </a:fld>
            <a:endParaRPr lang="pt-B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20</a:t>
            </a:fld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21</a:t>
            </a:fld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22</a:t>
            </a:fld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23</a:t>
            </a:fld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24</a:t>
            </a:fld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25</a:t>
            </a:fld>
            <a:endParaRPr lang="pt-B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26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b="0" dirty="0"/>
          </a:p>
          <a:p>
            <a:r>
              <a:rPr lang="pt-BR" dirty="0"/>
              <a:t>Ação 3:</a:t>
            </a:r>
            <a:r>
              <a:rPr lang="pt-BR" baseline="0" dirty="0"/>
              <a:t> </a:t>
            </a:r>
            <a:r>
              <a:rPr lang="pt-BR" dirty="0"/>
              <a:t>não precisa</a:t>
            </a:r>
            <a:r>
              <a:rPr lang="pt-BR" baseline="0" dirty="0"/>
              <a:t> rever orçamento </a:t>
            </a:r>
          </a:p>
          <a:p>
            <a:endParaRPr lang="pt-BR" baseline="0" dirty="0"/>
          </a:p>
          <a:p>
            <a:r>
              <a:rPr lang="pt-BR" baseline="0" dirty="0"/>
              <a:t>Automação de Processos (Contabilidade): 9.098 caixas / 500 folhas por caixa / 4.549.000 total </a:t>
            </a:r>
          </a:p>
          <a:p>
            <a:pPr>
              <a:buFont typeface="Arial" charset="0"/>
              <a:buNone/>
            </a:pPr>
            <a:r>
              <a:rPr lang="pt-BR" baseline="0" dirty="0"/>
              <a:t>*Seriam uns 70% desse total = 3.100.000 (isso é um cálculo aproximado)</a:t>
            </a:r>
          </a:p>
          <a:p>
            <a:pPr>
              <a:buFont typeface="Arial" charset="0"/>
              <a:buChar char="•"/>
            </a:pPr>
            <a:endParaRPr lang="pt-BR" baseline="0" dirty="0"/>
          </a:p>
          <a:p>
            <a:pPr>
              <a:buFont typeface="Arial" charset="0"/>
              <a:buNone/>
            </a:pPr>
            <a:r>
              <a:rPr lang="pt-BR" baseline="0" dirty="0"/>
              <a:t>Tabela de Temporalidade: pode colocar Bruno como responsável. Mas é uma ação que não dá pra fazer de imediato. Mas podemos colocar no PO e ele dará prazo para ficar pronto.</a:t>
            </a:r>
          </a:p>
          <a:p>
            <a:pPr>
              <a:buFont typeface="Arial" charset="0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FF2B-9DB2-4627-9DB6-667FC988FE3B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50170" y="3914659"/>
            <a:ext cx="15301913" cy="270117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700337" y="7140892"/>
            <a:ext cx="12601576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62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725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5879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450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313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175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038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901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2EC37-5901-468A-822B-75B1282D8078}" type="datetime1">
              <a:rPr lang="pt-BR" smtClean="0"/>
              <a:pPr/>
              <a:t>27/06/2019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784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08619-36FD-4593-9C39-B748526D1741}" type="datetime1">
              <a:rPr lang="pt-BR" smtClean="0"/>
              <a:pPr/>
              <a:t>27/06/2019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2483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3051632" y="504650"/>
            <a:ext cx="4050507" cy="1075217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00112" y="504650"/>
            <a:ext cx="11851482" cy="10752177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C8AA2-47B0-4206-B569-B2BED9050ABB}" type="datetime1">
              <a:rPr lang="pt-BR" smtClean="0"/>
              <a:pPr/>
              <a:t>27/06/2019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2432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CA699-BD0E-4476-8C29-0F11011F836A}" type="datetime1">
              <a:rPr lang="pt-BR" smtClean="0"/>
              <a:pPr/>
              <a:t>27/06/2019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1805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22055" y="8097681"/>
            <a:ext cx="15301913" cy="2502813"/>
          </a:xfrm>
        </p:spPr>
        <p:txBody>
          <a:bodyPr anchor="t"/>
          <a:lstStyle>
            <a:lvl1pPr algn="l">
              <a:defRPr sz="75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422055" y="5341086"/>
            <a:ext cx="15301913" cy="2756594"/>
          </a:xfrm>
        </p:spPr>
        <p:txBody>
          <a:bodyPr anchor="b"/>
          <a:lstStyle>
            <a:lvl1pPr marL="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1pPr>
            <a:lvl2pPr marL="862645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2pPr>
            <a:lvl3pPr marL="172529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3pPr>
            <a:lvl4pPr marL="2587935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4pPr>
            <a:lvl5pPr marL="34505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5pPr>
            <a:lvl6pPr marL="4313225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6pPr>
            <a:lvl7pPr marL="517587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7pPr>
            <a:lvl8pPr marL="6038515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8pPr>
            <a:lvl9pPr marL="690116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9ACF9-3AA1-456C-9EAF-0E9A9C1B5466}" type="datetime1">
              <a:rPr lang="pt-BR" smtClean="0"/>
              <a:pPr/>
              <a:t>27/06/2019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7456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00113" y="2940370"/>
            <a:ext cx="7950993" cy="8316457"/>
          </a:xfrm>
        </p:spPr>
        <p:txBody>
          <a:bodyPr/>
          <a:lstStyle>
            <a:lvl1pPr>
              <a:defRPr sz="5300"/>
            </a:lvl1pPr>
            <a:lvl2pPr>
              <a:defRPr sz="45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9151146" y="2940370"/>
            <a:ext cx="7950993" cy="8316457"/>
          </a:xfrm>
        </p:spPr>
        <p:txBody>
          <a:bodyPr/>
          <a:lstStyle>
            <a:lvl1pPr>
              <a:defRPr sz="5300"/>
            </a:lvl1pPr>
            <a:lvl2pPr>
              <a:defRPr sz="45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8E3C6-EA26-4BFF-8799-B664354E8CFF}" type="datetime1">
              <a:rPr lang="pt-BR" smtClean="0"/>
              <a:pPr/>
              <a:t>27/06/2019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1105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00113" y="2820770"/>
            <a:ext cx="7954120" cy="1175563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62645" indent="0">
              <a:buNone/>
              <a:defRPr sz="3800" b="1"/>
            </a:lvl2pPr>
            <a:lvl3pPr marL="1725290" indent="0">
              <a:buNone/>
              <a:defRPr sz="3400" b="1"/>
            </a:lvl3pPr>
            <a:lvl4pPr marL="2587935" indent="0">
              <a:buNone/>
              <a:defRPr sz="3000" b="1"/>
            </a:lvl4pPr>
            <a:lvl5pPr marL="3450580" indent="0">
              <a:buNone/>
              <a:defRPr sz="3000" b="1"/>
            </a:lvl5pPr>
            <a:lvl6pPr marL="4313225" indent="0">
              <a:buNone/>
              <a:defRPr sz="3000" b="1"/>
            </a:lvl6pPr>
            <a:lvl7pPr marL="5175870" indent="0">
              <a:buNone/>
              <a:defRPr sz="3000" b="1"/>
            </a:lvl7pPr>
            <a:lvl8pPr marL="6038515" indent="0">
              <a:buNone/>
              <a:defRPr sz="3000" b="1"/>
            </a:lvl8pPr>
            <a:lvl9pPr marL="6901160" indent="0">
              <a:buNone/>
              <a:defRPr sz="30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900113" y="3996333"/>
            <a:ext cx="7954120" cy="7260492"/>
          </a:xfrm>
        </p:spPr>
        <p:txBody>
          <a:bodyPr/>
          <a:lstStyle>
            <a:lvl1pPr>
              <a:defRPr sz="4500"/>
            </a:lvl1pPr>
            <a:lvl2pPr>
              <a:defRPr sz="38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9144893" y="2820770"/>
            <a:ext cx="7957245" cy="1175563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62645" indent="0">
              <a:buNone/>
              <a:defRPr sz="3800" b="1"/>
            </a:lvl2pPr>
            <a:lvl3pPr marL="1725290" indent="0">
              <a:buNone/>
              <a:defRPr sz="3400" b="1"/>
            </a:lvl3pPr>
            <a:lvl4pPr marL="2587935" indent="0">
              <a:buNone/>
              <a:defRPr sz="3000" b="1"/>
            </a:lvl4pPr>
            <a:lvl5pPr marL="3450580" indent="0">
              <a:buNone/>
              <a:defRPr sz="3000" b="1"/>
            </a:lvl5pPr>
            <a:lvl6pPr marL="4313225" indent="0">
              <a:buNone/>
              <a:defRPr sz="3000" b="1"/>
            </a:lvl6pPr>
            <a:lvl7pPr marL="5175870" indent="0">
              <a:buNone/>
              <a:defRPr sz="3000" b="1"/>
            </a:lvl7pPr>
            <a:lvl8pPr marL="6038515" indent="0">
              <a:buNone/>
              <a:defRPr sz="3000" b="1"/>
            </a:lvl8pPr>
            <a:lvl9pPr marL="6901160" indent="0">
              <a:buNone/>
              <a:defRPr sz="30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9144893" y="3996333"/>
            <a:ext cx="7957245" cy="7260492"/>
          </a:xfrm>
        </p:spPr>
        <p:txBody>
          <a:bodyPr/>
          <a:lstStyle>
            <a:lvl1pPr>
              <a:defRPr sz="4500"/>
            </a:lvl1pPr>
            <a:lvl2pPr>
              <a:defRPr sz="3800"/>
            </a:lvl2pPr>
            <a:lvl3pPr>
              <a:defRPr sz="34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54804-0306-4423-AC0B-19F4D7CA1F08}" type="datetime1">
              <a:rPr lang="pt-BR" smtClean="0"/>
              <a:pPr/>
              <a:t>27/06/2019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8955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82FC2-31D5-4252-9974-43296B463FF7}" type="datetime1">
              <a:rPr lang="pt-BR" smtClean="0"/>
              <a:pPr/>
              <a:t>27/06/2019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2360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DCECE-0F29-4466-8BE1-E7457F1F4BB2}" type="datetime1">
              <a:rPr lang="pt-BR" smtClean="0"/>
              <a:pPr/>
              <a:t>27/06/2019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590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0115" y="501729"/>
            <a:ext cx="5922616" cy="2135267"/>
          </a:xfrm>
        </p:spPr>
        <p:txBody>
          <a:bodyPr anchor="b"/>
          <a:lstStyle>
            <a:lvl1pPr algn="l">
              <a:defRPr sz="38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038380" y="501732"/>
            <a:ext cx="10063758" cy="10755095"/>
          </a:xfrm>
        </p:spPr>
        <p:txBody>
          <a:bodyPr/>
          <a:lstStyle>
            <a:lvl1pPr>
              <a:defRPr sz="6000"/>
            </a:lvl1pPr>
            <a:lvl2pPr>
              <a:defRPr sz="5300"/>
            </a:lvl2pPr>
            <a:lvl3pPr>
              <a:defRPr sz="45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00115" y="2636999"/>
            <a:ext cx="5922616" cy="8619828"/>
          </a:xfrm>
        </p:spPr>
        <p:txBody>
          <a:bodyPr/>
          <a:lstStyle>
            <a:lvl1pPr marL="0" indent="0">
              <a:buNone/>
              <a:defRPr sz="2600"/>
            </a:lvl1pPr>
            <a:lvl2pPr marL="862645" indent="0">
              <a:buNone/>
              <a:defRPr sz="2300"/>
            </a:lvl2pPr>
            <a:lvl3pPr marL="1725290" indent="0">
              <a:buNone/>
              <a:defRPr sz="1900"/>
            </a:lvl3pPr>
            <a:lvl4pPr marL="2587935" indent="0">
              <a:buNone/>
              <a:defRPr sz="1700"/>
            </a:lvl4pPr>
            <a:lvl5pPr marL="3450580" indent="0">
              <a:buNone/>
              <a:defRPr sz="1700"/>
            </a:lvl5pPr>
            <a:lvl6pPr marL="4313225" indent="0">
              <a:buNone/>
              <a:defRPr sz="1700"/>
            </a:lvl6pPr>
            <a:lvl7pPr marL="5175870" indent="0">
              <a:buNone/>
              <a:defRPr sz="1700"/>
            </a:lvl7pPr>
            <a:lvl8pPr marL="6038515" indent="0">
              <a:buNone/>
              <a:defRPr sz="1700"/>
            </a:lvl8pPr>
            <a:lvl9pPr marL="6901160" indent="0">
              <a:buNone/>
              <a:defRPr sz="17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8193D-ACD3-4629-9333-A2BD2ACBA56D}" type="datetime1">
              <a:rPr lang="pt-BR" smtClean="0"/>
              <a:pPr/>
              <a:t>27/06/2019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992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28568" y="8821103"/>
            <a:ext cx="10801350" cy="1041381"/>
          </a:xfrm>
        </p:spPr>
        <p:txBody>
          <a:bodyPr anchor="b"/>
          <a:lstStyle>
            <a:lvl1pPr algn="l">
              <a:defRPr sz="38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528568" y="1125974"/>
            <a:ext cx="10801350" cy="7560945"/>
          </a:xfrm>
        </p:spPr>
        <p:txBody>
          <a:bodyPr/>
          <a:lstStyle>
            <a:lvl1pPr marL="0" indent="0">
              <a:buNone/>
              <a:defRPr sz="6000"/>
            </a:lvl1pPr>
            <a:lvl2pPr marL="862645" indent="0">
              <a:buNone/>
              <a:defRPr sz="5300"/>
            </a:lvl2pPr>
            <a:lvl3pPr marL="1725290" indent="0">
              <a:buNone/>
              <a:defRPr sz="4500"/>
            </a:lvl3pPr>
            <a:lvl4pPr marL="2587935" indent="0">
              <a:buNone/>
              <a:defRPr sz="3800"/>
            </a:lvl4pPr>
            <a:lvl5pPr marL="3450580" indent="0">
              <a:buNone/>
              <a:defRPr sz="3800"/>
            </a:lvl5pPr>
            <a:lvl6pPr marL="4313225" indent="0">
              <a:buNone/>
              <a:defRPr sz="3800"/>
            </a:lvl6pPr>
            <a:lvl7pPr marL="5175870" indent="0">
              <a:buNone/>
              <a:defRPr sz="3800"/>
            </a:lvl7pPr>
            <a:lvl8pPr marL="6038515" indent="0">
              <a:buNone/>
              <a:defRPr sz="3800"/>
            </a:lvl8pPr>
            <a:lvl9pPr marL="6901160" indent="0">
              <a:buNone/>
              <a:defRPr sz="38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528568" y="9862484"/>
            <a:ext cx="10801350" cy="1478934"/>
          </a:xfrm>
        </p:spPr>
        <p:txBody>
          <a:bodyPr/>
          <a:lstStyle>
            <a:lvl1pPr marL="0" indent="0">
              <a:buNone/>
              <a:defRPr sz="2600"/>
            </a:lvl1pPr>
            <a:lvl2pPr marL="862645" indent="0">
              <a:buNone/>
              <a:defRPr sz="2300"/>
            </a:lvl2pPr>
            <a:lvl3pPr marL="1725290" indent="0">
              <a:buNone/>
              <a:defRPr sz="1900"/>
            </a:lvl3pPr>
            <a:lvl4pPr marL="2587935" indent="0">
              <a:buNone/>
              <a:defRPr sz="1700"/>
            </a:lvl4pPr>
            <a:lvl5pPr marL="3450580" indent="0">
              <a:buNone/>
              <a:defRPr sz="1700"/>
            </a:lvl5pPr>
            <a:lvl6pPr marL="4313225" indent="0">
              <a:buNone/>
              <a:defRPr sz="1700"/>
            </a:lvl6pPr>
            <a:lvl7pPr marL="5175870" indent="0">
              <a:buNone/>
              <a:defRPr sz="1700"/>
            </a:lvl7pPr>
            <a:lvl8pPr marL="6038515" indent="0">
              <a:buNone/>
              <a:defRPr sz="1700"/>
            </a:lvl8pPr>
            <a:lvl9pPr marL="6901160" indent="0">
              <a:buNone/>
              <a:defRPr sz="17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C0E82-C4F5-47C7-8B12-CCDF70DCDACC}" type="datetime1">
              <a:rPr lang="pt-BR" smtClean="0"/>
              <a:pPr/>
              <a:t>27/06/2019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5691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900114" y="504647"/>
            <a:ext cx="16202025" cy="2100263"/>
          </a:xfrm>
          <a:prstGeom prst="rect">
            <a:avLst/>
          </a:prstGeom>
        </p:spPr>
        <p:txBody>
          <a:bodyPr vert="horz" lIns="172529" tIns="86264" rIns="172529" bIns="86264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00114" y="2940370"/>
            <a:ext cx="16202025" cy="8316457"/>
          </a:xfrm>
          <a:prstGeom prst="rect">
            <a:avLst/>
          </a:prstGeom>
        </p:spPr>
        <p:txBody>
          <a:bodyPr vert="horz" lIns="172529" tIns="86264" rIns="172529" bIns="86264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900112" y="11679796"/>
            <a:ext cx="4200525" cy="670917"/>
          </a:xfrm>
          <a:prstGeom prst="rect">
            <a:avLst/>
          </a:prstGeom>
        </p:spPr>
        <p:txBody>
          <a:bodyPr vert="horz" lIns="172529" tIns="86264" rIns="172529" bIns="86264" rtlCol="0" anchor="ctr"/>
          <a:lstStyle>
            <a:lvl1pPr algn="l">
              <a:defRPr sz="2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7CE77-97D5-48FD-9057-1E86BD1FA4A4}" type="datetime1">
              <a:rPr lang="pt-BR" smtClean="0"/>
              <a:pPr/>
              <a:t>27/06/2019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6150771" y="11679796"/>
            <a:ext cx="5700712" cy="670917"/>
          </a:xfrm>
          <a:prstGeom prst="rect">
            <a:avLst/>
          </a:prstGeom>
        </p:spPr>
        <p:txBody>
          <a:bodyPr vert="horz" lIns="172529" tIns="86264" rIns="172529" bIns="86264" rtlCol="0" anchor="ctr"/>
          <a:lstStyle>
            <a:lvl1pPr algn="ctr">
              <a:defRPr sz="2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2901614" y="11679796"/>
            <a:ext cx="4200525" cy="670917"/>
          </a:xfrm>
          <a:prstGeom prst="rect">
            <a:avLst/>
          </a:prstGeom>
        </p:spPr>
        <p:txBody>
          <a:bodyPr vert="horz" lIns="172529" tIns="86264" rIns="172529" bIns="86264" rtlCol="0" anchor="ctr"/>
          <a:lstStyle>
            <a:lvl1pPr algn="r">
              <a:defRPr sz="2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57345-0B76-4401-8E5A-1B5C3D8F883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6094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1725290" rtl="0" eaLnBrk="1" latinLnBrk="0" hangingPunct="1">
        <a:spcBef>
          <a:spcPct val="0"/>
        </a:spcBef>
        <a:buNone/>
        <a:defRPr sz="8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46984" indent="-646984" algn="l" defTabSz="1725290" rtl="0" eaLnBrk="1" latinLnBrk="0" hangingPunct="1">
        <a:spcBef>
          <a:spcPct val="20000"/>
        </a:spcBef>
        <a:buFont typeface="Arial" pitchFamily="34" charset="0"/>
        <a:buChar char="•"/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401798" indent="-539153" algn="l" defTabSz="1725290" rtl="0" eaLnBrk="1" latinLnBrk="0" hangingPunct="1">
        <a:spcBef>
          <a:spcPct val="20000"/>
        </a:spcBef>
        <a:buFont typeface="Arial" pitchFamily="34" charset="0"/>
        <a:buChar char="–"/>
        <a:defRPr sz="5300" kern="1200">
          <a:solidFill>
            <a:schemeClr val="tx1"/>
          </a:solidFill>
          <a:latin typeface="+mn-lt"/>
          <a:ea typeface="+mn-ea"/>
          <a:cs typeface="+mn-cs"/>
        </a:defRPr>
      </a:lvl2pPr>
      <a:lvl3pPr marL="2156612" indent="-431322" algn="l" defTabSz="172529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3019257" indent="-431322" algn="l" defTabSz="1725290" rtl="0" eaLnBrk="1" latinLnBrk="0" hangingPunct="1">
        <a:spcBef>
          <a:spcPct val="20000"/>
        </a:spcBef>
        <a:buFont typeface="Arial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4pPr>
      <a:lvl5pPr marL="3881902" indent="-431322" algn="l" defTabSz="1725290" rtl="0" eaLnBrk="1" latinLnBrk="0" hangingPunct="1">
        <a:spcBef>
          <a:spcPct val="20000"/>
        </a:spcBef>
        <a:buFont typeface="Arial" pitchFamily="34" charset="0"/>
        <a:buChar char="»"/>
        <a:defRPr sz="3800" kern="1200">
          <a:solidFill>
            <a:schemeClr val="tx1"/>
          </a:solidFill>
          <a:latin typeface="+mn-lt"/>
          <a:ea typeface="+mn-ea"/>
          <a:cs typeface="+mn-cs"/>
        </a:defRPr>
      </a:lvl5pPr>
      <a:lvl6pPr marL="4744547" indent="-431322" algn="l" defTabSz="172529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6pPr>
      <a:lvl7pPr marL="5607192" indent="-431322" algn="l" defTabSz="172529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7pPr>
      <a:lvl8pPr marL="6469837" indent="-431322" algn="l" defTabSz="172529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8pPr>
      <a:lvl9pPr marL="7332482" indent="-431322" algn="l" defTabSz="172529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72529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62645" algn="l" defTabSz="172529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725290" algn="l" defTabSz="172529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587935" algn="l" defTabSz="172529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450580" algn="l" defTabSz="172529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13225" algn="l" defTabSz="172529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175870" algn="l" defTabSz="172529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6038515" algn="l" defTabSz="172529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901160" algn="l" defTabSz="1725290" rtl="0" eaLnBrk="1" latinLnBrk="0" hangingPunct="1"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hyperlink" Target="../Dropbox/01_PMAT/01_PMAT/CONTRATA&#199;&#195;O%20DIRETA/Sistemas_PMAT_V4.xlsx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slide" Target="slide2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0" y="0"/>
            <a:ext cx="18002250" cy="525069"/>
          </a:xfrm>
          <a:prstGeom prst="rect">
            <a:avLst/>
          </a:prstGeom>
          <a:solidFill>
            <a:srgbClr val="005A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4879" tIns="87440" rIns="174879" bIns="87440" rtlCol="0" anchor="ctr"/>
          <a:lstStyle/>
          <a:p>
            <a:pPr algn="ctr"/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0" y="12076506"/>
            <a:ext cx="18002250" cy="525069"/>
          </a:xfrm>
          <a:prstGeom prst="rect">
            <a:avLst/>
          </a:prstGeom>
          <a:solidFill>
            <a:srgbClr val="005A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4879" tIns="87440" rIns="174879" bIns="87440" rtlCol="0" anchor="ctr"/>
          <a:lstStyle/>
          <a:p>
            <a:pPr algn="ctr"/>
            <a:endParaRPr lang="pt-BR" dirty="0"/>
          </a:p>
        </p:txBody>
      </p:sp>
      <p:sp>
        <p:nvSpPr>
          <p:cNvPr id="11" name="Título 1"/>
          <p:cNvSpPr txBox="1">
            <a:spLocks/>
          </p:cNvSpPr>
          <p:nvPr/>
        </p:nvSpPr>
        <p:spPr>
          <a:xfrm>
            <a:off x="0" y="5872159"/>
            <a:ext cx="17989715" cy="1928826"/>
          </a:xfrm>
          <a:prstGeom prst="rect">
            <a:avLst/>
          </a:prstGeom>
        </p:spPr>
        <p:txBody>
          <a:bodyPr lIns="174879" tIns="87440" rIns="174879" bIns="87440" rtlCol="0">
            <a:noAutofit/>
          </a:bodyPr>
          <a:lstStyle/>
          <a:p>
            <a:pPr algn="ctr" defTabSz="1748790">
              <a:spcBef>
                <a:spcPct val="0"/>
              </a:spcBef>
              <a:defRPr/>
            </a:pPr>
            <a:r>
              <a:rPr lang="pt-BR" sz="88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Microsoft YaHei" pitchFamily="34" charset="-122"/>
                <a:cs typeface="+mj-cs"/>
              </a:rPr>
              <a:t>Apresentação PMAT</a:t>
            </a:r>
            <a:endParaRPr lang="pt-BR" sz="3600" b="1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  <a:ea typeface="Microsoft YaHei" pitchFamily="34" charset="-122"/>
              <a:cs typeface="+mj-cs"/>
            </a:endParaRP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145050" y="2586011"/>
            <a:ext cx="9712150" cy="2516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/>
          <p:cNvSpPr/>
          <p:nvPr/>
        </p:nvSpPr>
        <p:spPr>
          <a:xfrm>
            <a:off x="7235674" y="11158571"/>
            <a:ext cx="35309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748790">
              <a:spcBef>
                <a:spcPct val="0"/>
              </a:spcBef>
              <a:defRPr/>
            </a:pPr>
            <a:r>
              <a:rPr lang="pt-BR" sz="3600" b="1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Microsoft YaHei" pitchFamily="34" charset="-122"/>
              </a:rPr>
              <a:t>Fevereiro/2019</a:t>
            </a: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0" y="7872423"/>
            <a:ext cx="17989715" cy="928694"/>
          </a:xfrm>
          <a:prstGeom prst="rect">
            <a:avLst/>
          </a:prstGeom>
        </p:spPr>
        <p:txBody>
          <a:bodyPr lIns="174879" tIns="87440" rIns="174879" bIns="87440" rtlCol="0">
            <a:noAutofit/>
          </a:bodyPr>
          <a:lstStyle/>
          <a:p>
            <a:pPr algn="ctr" defTabSz="1748790">
              <a:spcBef>
                <a:spcPct val="0"/>
              </a:spcBef>
              <a:defRPr/>
            </a:pPr>
            <a:r>
              <a:rPr lang="pt-BR" sz="4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Microsoft YaHei" pitchFamily="34" charset="-122"/>
                <a:cs typeface="+mj-cs"/>
              </a:rPr>
              <a:t>Diretoria Executiva de Projetos Estratégicos</a:t>
            </a:r>
          </a:p>
          <a:p>
            <a:pPr algn="ctr" defTabSz="1748790">
              <a:spcBef>
                <a:spcPct val="0"/>
              </a:spcBef>
              <a:defRPr/>
            </a:pPr>
            <a:endParaRPr lang="pt-BR" sz="48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  <a:ea typeface="Microsoft YaHei" pitchFamily="34" charset="-122"/>
              <a:cs typeface="+mj-cs"/>
            </a:endParaRPr>
          </a:p>
          <a:p>
            <a:pPr algn="ctr" defTabSz="1748790">
              <a:spcBef>
                <a:spcPct val="0"/>
              </a:spcBef>
              <a:defRPr/>
            </a:pPr>
            <a:r>
              <a:rPr lang="pt-BR" sz="44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Microsoft YaHei" pitchFamily="34" charset="-122"/>
                <a:cs typeface="+mj-cs"/>
              </a:rPr>
              <a:t>Secretaria de Finanças</a:t>
            </a:r>
            <a:r>
              <a:rPr lang="pt-BR" sz="4800" dirty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  <a:ea typeface="Microsoft YaHei" pitchFamily="34" charset="-122"/>
                <a:cs typeface="+mj-cs"/>
              </a:rPr>
              <a:t> </a:t>
            </a:r>
            <a:endParaRPr lang="pt-BR" sz="1600" dirty="0">
              <a:solidFill>
                <a:schemeClr val="accent1">
                  <a:lumMod val="75000"/>
                </a:schemeClr>
              </a:solidFill>
              <a:latin typeface="Trebuchet MS" panose="020B0603020202020204" pitchFamily="34" charset="0"/>
              <a:ea typeface="Microsoft YaHei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96927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AÇÕES ESPECÍFICAS POR ÁREA DE INTERVENÇÃO</a:t>
            </a:r>
          </a:p>
        </p:txBody>
      </p:sp>
      <p:sp>
        <p:nvSpPr>
          <p:cNvPr id="8" name="Retângulo 7"/>
          <p:cNvSpPr/>
          <p:nvPr/>
        </p:nvSpPr>
        <p:spPr>
          <a:xfrm>
            <a:off x="347603" y="1871631"/>
            <a:ext cx="151448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Área de Intervenção: 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Atendimento ao Cidadão/Contribuinte:</a:t>
            </a:r>
          </a:p>
        </p:txBody>
      </p:sp>
      <p:sp>
        <p:nvSpPr>
          <p:cNvPr id="10" name="Retângulo 9"/>
          <p:cNvSpPr/>
          <p:nvPr/>
        </p:nvSpPr>
        <p:spPr>
          <a:xfrm>
            <a:off x="347603" y="2657449"/>
            <a:ext cx="15144856" cy="55399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/>
              </a:rPr>
              <a:t>AÇÃO 4 | Modernização do Atendimento Presencial e Remoto</a:t>
            </a:r>
            <a:r>
              <a:rPr lang="pt-BR" sz="3000" b="1" dirty="0">
                <a:solidFill>
                  <a:schemeClr val="accent1">
                    <a:lumMod val="75000"/>
                  </a:schemeClr>
                </a:solidFill>
                <a:latin typeface="Trebuchet MS"/>
              </a:rPr>
              <a:t> (Portal e APP)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381190" y="3371078"/>
            <a:ext cx="17287996" cy="557075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Objetivo: 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Aperfeiçoar o atendimento ao contribuinte com a inclusão de novos canais de comunicação, disponibilizando todos os serviços da SEFIN de forma 100% online e modernizando o atendimento presencial para as áreas que contemplam atendimento ao público externo no mesmo espaço físico. </a:t>
            </a:r>
          </a:p>
          <a:p>
            <a:pPr algn="just"/>
            <a:r>
              <a:rPr lang="pt-BR" sz="2800" dirty="0">
                <a:solidFill>
                  <a:srgbClr val="376092"/>
                </a:solidFill>
                <a:latin typeface="Trebuchet MS" pitchFamily="34" charset="0"/>
              </a:rPr>
              <a:t> 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 </a:t>
            </a:r>
          </a:p>
          <a:p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Objetivo 1: 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Disponibilizar todos os serviços da SEFIN de forma 100% online, possibilitando reduzir o atendimento presencial em 25%, equivalente a 14.955 contribuintes (tomando como base 2017).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Objetivo 2: 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Espaço físico reformado e equipamentos entregues.</a:t>
            </a:r>
          </a:p>
          <a:p>
            <a:pPr fontAlgn="base"/>
            <a:endParaRPr lang="pt-BR" sz="26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Produto 1: 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Plataforma </a:t>
            </a:r>
            <a:r>
              <a:rPr lang="pt-BR" sz="2600" dirty="0" err="1">
                <a:solidFill>
                  <a:srgbClr val="376092"/>
                </a:solidFill>
                <a:latin typeface="Trebuchet MS" pitchFamily="34" charset="0"/>
              </a:rPr>
              <a:t>mobile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 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Produto 2: 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Ferramentas de integração com as mídias Digitais (WhatsApp /SMS /e-mail) 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Produto3: 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Portal com todos serviços da Sefin </a:t>
            </a:r>
          </a:p>
          <a:p>
            <a:pPr algn="just" fontAlgn="base"/>
            <a:endParaRPr lang="pt-BR" sz="28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800" dirty="0">
              <a:solidFill>
                <a:srgbClr val="376092"/>
              </a:solidFill>
              <a:latin typeface="Trebuchet MS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10</a:t>
            </a:fld>
            <a:endParaRPr lang="pt-BR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571441" y="8181487"/>
          <a:ext cx="15287732" cy="340993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05013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52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Módulos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R$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TOTAL INVEST.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Plataforma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mobile  </a:t>
                      </a: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800.000,00</a:t>
                      </a:r>
                    </a:p>
                  </a:txBody>
                  <a:tcPr marL="44450" marR="44450" marT="0" marB="0" anchor="ctr"/>
                </a:tc>
                <a:tc rowSpan="7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3.465.000,00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Aprimoramento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do portal </a:t>
                      </a: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250.000,00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módulo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de </a:t>
                      </a: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integração ao aplicativo </a:t>
                      </a:r>
                      <a:r>
                        <a:rPr lang="pt-BR" sz="2400" kern="1200" noProof="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Whatsapp</a:t>
                      </a: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50.000,00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fontAlgn="base" latinLnBrk="0" hangingPunct="1"/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capacitações em mídias digitais, ferramentas de buscas, Google </a:t>
                      </a:r>
                      <a:r>
                        <a:rPr lang="pt-BR" sz="2400" kern="120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Analytics</a:t>
                      </a: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50.000,00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556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Mobiliário 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e </a:t>
                      </a: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Equipamentos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de </a:t>
                      </a: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Apoio e Comunicação 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902.000,00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Equipamento de Informática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842.000,00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6632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Obra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Civil </a:t>
                      </a: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571.000,00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" name="Retângulo 13"/>
          <p:cNvSpPr/>
          <p:nvPr/>
        </p:nvSpPr>
        <p:spPr>
          <a:xfrm>
            <a:off x="500003" y="11801513"/>
            <a:ext cx="9001125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/>
            <a:r>
              <a:rPr lang="pt-BR" sz="2600" b="1" dirty="0">
                <a:solidFill>
                  <a:srgbClr val="376092"/>
                </a:solidFill>
                <a:latin typeface="Trebuchet MS" pitchFamily="34" charset="0"/>
              </a:rPr>
              <a:t>Responsável: </a:t>
            </a:r>
            <a:r>
              <a:rPr lang="en-US" sz="2600" dirty="0">
                <a:solidFill>
                  <a:srgbClr val="376092"/>
                </a:solidFill>
                <a:latin typeface="Trebuchet MS" pitchFamily="34" charset="0"/>
              </a:rPr>
              <a:t> 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GGTI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AÇÕES ESPECÍFICAS POR ÁREA DE INTERVENÇÃO</a:t>
            </a:r>
          </a:p>
        </p:txBody>
      </p:sp>
      <p:sp>
        <p:nvSpPr>
          <p:cNvPr id="8" name="Retângulo 7"/>
          <p:cNvSpPr/>
          <p:nvPr/>
        </p:nvSpPr>
        <p:spPr>
          <a:xfrm>
            <a:off x="347603" y="1871631"/>
            <a:ext cx="15144856" cy="55399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/>
              </a:rPr>
              <a:t>Área de Intervenção: </a:t>
            </a:r>
            <a:r>
              <a:rPr lang="pt-BR" sz="3000">
                <a:solidFill>
                  <a:srgbClr val="376092"/>
                </a:solidFill>
                <a:latin typeface="Trebuchet MS"/>
              </a:rPr>
              <a:t>Cadastro Imobiliário Multifinalitário</a:t>
            </a:r>
          </a:p>
        </p:txBody>
      </p:sp>
      <p:sp>
        <p:nvSpPr>
          <p:cNvPr id="10" name="Retângulo 9"/>
          <p:cNvSpPr/>
          <p:nvPr/>
        </p:nvSpPr>
        <p:spPr>
          <a:xfrm>
            <a:off x="347602" y="2514573"/>
            <a:ext cx="1765464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AÇÃO 5 | Implantar nova Planta Genérica de Valores e metodologia de atualização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357127" y="3157515"/>
            <a:ext cx="17645124" cy="901785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Objetivo:</a:t>
            </a:r>
            <a:r>
              <a:rPr lang="pt-BR" sz="2800" b="1" dirty="0">
                <a:latin typeface="Trebuchet MS" pitchFamily="34" charset="0"/>
              </a:rPr>
              <a:t> 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implantar nova planta genérica de valores e metodologia de atualização, em bases científicas, reduzindo a defasagem existente entre o valor de mercado e o cadastrado.  Busca-se também reorganizar e capacitar a equipe técnica para trabalhar dentro da realidade da nova metodologia. Ajustar a legislação tributária para retratar a nova realidade e realizar justiça fiscal, considerando a capacidade contributiva do cidadão. Possuir os valores dos imóveis disponibilizados na base do cadastro imobiliário, servindo para tributações mais eficientes e justas. </a:t>
            </a:r>
          </a:p>
          <a:p>
            <a:pPr algn="just" fontAlgn="base"/>
            <a:endParaRPr lang="pt-BR" sz="2000" b="1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Objetivo 1: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 Metodologia de avaliação de imóveis definida e implantada. 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Objetivo 2: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 Sistema de regressão interligado ao cadastro imobiliário. </a:t>
            </a:r>
          </a:p>
          <a:p>
            <a:pPr fontAlgn="base"/>
            <a:endParaRPr lang="pt-BR" sz="26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Produto 1:  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Nova Planta Genérica de Valores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Produto 2: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 Sistema de cadastro imobiliário interligado às equações de regressão. 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Produto 3: </a:t>
            </a:r>
            <a:r>
              <a:rPr lang="pt-BR" sz="2800" dirty="0">
                <a:solidFill>
                  <a:srgbClr val="376092"/>
                </a:solidFill>
                <a:latin typeface="Trebuchet MS" pitchFamily="34" charset="0"/>
              </a:rPr>
              <a:t>S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istema de cadastro imobiliário com mais parâmetros (campos) cadastrais para valoração de imóveis. </a:t>
            </a:r>
          </a:p>
          <a:p>
            <a:pPr algn="just" fontAlgn="base"/>
            <a:r>
              <a:rPr lang="pt-BR" sz="2500" dirty="0">
                <a:solidFill>
                  <a:srgbClr val="376092"/>
                </a:solidFill>
                <a:latin typeface="Trebuchet MS" pitchFamily="34" charset="0"/>
              </a:rPr>
              <a:t>. </a:t>
            </a:r>
          </a:p>
          <a:p>
            <a:pPr algn="just" fontAlgn="base"/>
            <a:endParaRPr lang="pt-BR" sz="25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5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5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5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5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5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500" dirty="0">
              <a:latin typeface="Trebuchet MS" pitchFamily="34" charset="0"/>
            </a:endParaRPr>
          </a:p>
          <a:p>
            <a:pPr algn="just" fontAlgn="base"/>
            <a:endParaRPr lang="pt-BR" sz="11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r>
              <a:rPr lang="pt-BR" sz="2500" b="1" dirty="0">
                <a:solidFill>
                  <a:srgbClr val="376092"/>
                </a:solidFill>
                <a:latin typeface="Trebuchet MS" pitchFamily="34" charset="0"/>
              </a:rPr>
              <a:t>Responsável: </a:t>
            </a:r>
            <a:r>
              <a:rPr lang="pt-BR" sz="2500" dirty="0">
                <a:solidFill>
                  <a:srgbClr val="376092"/>
                </a:solidFill>
                <a:latin typeface="Trebuchet MS" pitchFamily="34" charset="0"/>
              </a:rPr>
              <a:t>GGTI </a:t>
            </a: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11</a:t>
            </a:fld>
            <a:endParaRPr lang="pt-BR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428565" y="8489593"/>
          <a:ext cx="15287733" cy="297330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0145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1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1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Módulos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R$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TOTAL INVEST.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Consultoria ou Convênio para atualização da PGV 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600.000,00</a:t>
                      </a:r>
                    </a:p>
                  </a:txBody>
                  <a:tcPr marL="44450" marR="44450" marT="0" marB="0" anchor="ctr"/>
                </a:tc>
                <a:tc rowSpan="6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1.800.000,00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Consultoria para estudo de capacidade contributiva 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500.000,00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Serviços de coleta de dados em campo  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500.000,00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fontAlgn="base" latinLnBrk="0" hangingPunct="1"/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Alterações no SFCI 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100.000,00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556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Capacitações específicas em ferramentas estatísticas.  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50.000,00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fontAlgn="base"/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Capacitações em avaliações de imóveis. 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50.000,00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AÇÕES ESPECÍFICAS POR ÁREA DE INTERVENÇÃO</a:t>
            </a:r>
          </a:p>
        </p:txBody>
      </p:sp>
      <p:sp>
        <p:nvSpPr>
          <p:cNvPr id="8" name="Retângulo 7"/>
          <p:cNvSpPr/>
          <p:nvPr/>
        </p:nvSpPr>
        <p:spPr>
          <a:xfrm>
            <a:off x="347603" y="1871631"/>
            <a:ext cx="15144856" cy="55399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/>
              </a:rPr>
              <a:t>Área de Intervenção: </a:t>
            </a:r>
            <a:r>
              <a:rPr lang="pt-BR" sz="3000" dirty="0">
                <a:solidFill>
                  <a:srgbClr val="376092"/>
                </a:solidFill>
                <a:latin typeface="Trebuchet MS"/>
              </a:rPr>
              <a:t>Cadastro Imobiliário </a:t>
            </a:r>
            <a:r>
              <a:rPr lang="pt-BR" sz="3000" dirty="0" err="1">
                <a:solidFill>
                  <a:srgbClr val="376092"/>
                </a:solidFill>
                <a:latin typeface="Trebuchet MS"/>
              </a:rPr>
              <a:t>Multifinalitário</a:t>
            </a:r>
            <a:endParaRPr lang="pt-BR" sz="3000" dirty="0">
              <a:solidFill>
                <a:srgbClr val="376092"/>
              </a:solidFill>
              <a:latin typeface="Trebuchet MS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347602" y="2514573"/>
            <a:ext cx="17654647" cy="55399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/>
              </a:rPr>
              <a:t>AÇÃO 6 | </a:t>
            </a:r>
            <a:r>
              <a:rPr lang="pt-BR" sz="3000" dirty="0">
                <a:solidFill>
                  <a:srgbClr val="376092"/>
                </a:solidFill>
                <a:latin typeface="Trebuchet MS"/>
              </a:rPr>
              <a:t>Recadastramento Imobiliário</a:t>
            </a:r>
            <a:endParaRPr lang="pt-BR" sz="3000" dirty="0">
              <a:solidFill>
                <a:srgbClr val="376092"/>
              </a:solidFill>
              <a:latin typeface="Trebuchet MS" pitchFamily="34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357125" y="3208053"/>
            <a:ext cx="17359436" cy="787908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 fontAlgn="base"/>
            <a:r>
              <a:rPr lang="pt-BR" sz="2800" b="1" dirty="0">
                <a:solidFill>
                  <a:srgbClr val="376092"/>
                </a:solidFill>
                <a:latin typeface="Trebuchet MS"/>
              </a:rPr>
              <a:t>Objetivo</a:t>
            </a:r>
            <a:r>
              <a:rPr lang="pt-BR" sz="2600" b="1" dirty="0">
                <a:solidFill>
                  <a:srgbClr val="376092"/>
                </a:solidFill>
                <a:latin typeface="Trebuchet MS"/>
              </a:rPr>
              <a:t>:</a:t>
            </a:r>
            <a:r>
              <a:rPr lang="pt-BR" sz="2600" b="1" dirty="0">
                <a:latin typeface="Trebuchet MS"/>
              </a:rPr>
              <a:t> 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Coletar dados in loco, de forma coordenada e padronizada, para atualização do cadastro imobiliário com as características construtivas dos imóveis (padrão construtivo e atualização de área), dentro da dinâmica de atendimento ao contribuinte ou de iniciativa da própria SEFIN, aparelhando o setor com equipamentos e sistemas adequados e customizados à necessidade da padronização da atividade.  Acompanhar a dinâmica da expansão imobiliária municipal e os novos parâmetros imobiliários introduzidos, com um olhar de JUSTIÇA FISCAL, atendendo as demandas do contribuinte com celeridade, garantir a confiabilidade e qualidade dos dados coletados. Fortalecer o lançamento, a cobrança e a base cartográfica com dados dos Cartórios de Imóveis.</a:t>
            </a:r>
            <a:r>
              <a:rPr lang="pt-BR" sz="2500" dirty="0">
                <a:solidFill>
                  <a:srgbClr val="376092"/>
                </a:solidFill>
                <a:latin typeface="Trebuchet MS"/>
              </a:rPr>
              <a:t>   </a:t>
            </a:r>
          </a:p>
          <a:p>
            <a:pPr algn="just" fontAlgn="base"/>
            <a:endParaRPr lang="pt-BR" sz="25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/>
              </a:rPr>
              <a:t>Indicador de Objetivo 1: 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Implantação do sistema de coleta de dados (</a:t>
            </a:r>
            <a:r>
              <a:rPr lang="pt-BR" sz="2600" dirty="0" err="1">
                <a:solidFill>
                  <a:srgbClr val="376092"/>
                </a:solidFill>
                <a:latin typeface="Trebuchet MS"/>
              </a:rPr>
              <a:t>mobile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).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/>
              </a:rPr>
              <a:t>Indicador de Objetivo 2: 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Base de dados do Cadastro Imobiliário atualizada com os dados das bases de dados dos cartórios.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/>
              </a:rPr>
              <a:t>Indicador de Objetivo 3: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 Incremento de 2% na arrecadação do IPTU/TRSD a partir de todas as inclusões e revisões cadastrais dos imóveis</a:t>
            </a:r>
          </a:p>
          <a:p>
            <a:pPr fontAlgn="base"/>
            <a:r>
              <a:rPr lang="pt-BR" sz="2600" dirty="0">
                <a:solidFill>
                  <a:srgbClr val="376092"/>
                </a:solidFill>
                <a:latin typeface="Trebuchet MS"/>
              </a:rPr>
              <a:t> 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/>
              </a:rPr>
              <a:t>Indicador de Produto 1: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 Aquisição de equipamentos de medição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/>
              </a:rPr>
              <a:t>Indicador de Produto 2: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 Desenvolvimento de software de coleta de dados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/>
              </a:rPr>
              <a:t>Indicador de Produto 3: 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Cruzamento de dados com os cartórios de imóveis em funcionamento.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/>
              </a:rPr>
              <a:t>Indicador de Produto 4: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 Equipes contratadas para validação de dados dos cartórios</a:t>
            </a:r>
          </a:p>
          <a:p>
            <a:pPr algn="just"/>
            <a:endParaRPr lang="pt-BR" sz="2500" dirty="0">
              <a:solidFill>
                <a:srgbClr val="376092"/>
              </a:solidFill>
              <a:latin typeface="Trebuchet MS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AÇÕES ESPECÍFICAS POR ÁREA DE INTERVENÇÃO</a:t>
            </a:r>
          </a:p>
        </p:txBody>
      </p:sp>
      <p:sp>
        <p:nvSpPr>
          <p:cNvPr id="8" name="Retângulo 7"/>
          <p:cNvSpPr/>
          <p:nvPr/>
        </p:nvSpPr>
        <p:spPr>
          <a:xfrm>
            <a:off x="347603" y="1728755"/>
            <a:ext cx="15144856" cy="55399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/>
              </a:rPr>
              <a:t>Área de Intervenção: </a:t>
            </a:r>
            <a:r>
              <a:rPr lang="pt-BR" sz="3000" dirty="0">
                <a:solidFill>
                  <a:srgbClr val="376092"/>
                </a:solidFill>
                <a:latin typeface="Trebuchet MS"/>
              </a:rPr>
              <a:t>Cadastro Imobiliário </a:t>
            </a:r>
            <a:r>
              <a:rPr lang="pt-BR" sz="3000" dirty="0" err="1">
                <a:solidFill>
                  <a:srgbClr val="376092"/>
                </a:solidFill>
                <a:latin typeface="Trebuchet MS"/>
              </a:rPr>
              <a:t>Multifinalitário</a:t>
            </a:r>
            <a:endParaRPr lang="pt-BR" sz="3000" dirty="0">
              <a:solidFill>
                <a:srgbClr val="376092"/>
              </a:solidFill>
              <a:latin typeface="Trebuchet MS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347602" y="2674955"/>
            <a:ext cx="17654647" cy="55399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/>
              </a:rPr>
              <a:t>AÇÃO 6 | </a:t>
            </a:r>
            <a:r>
              <a:rPr lang="pt-BR" sz="3000" dirty="0">
                <a:solidFill>
                  <a:srgbClr val="376092"/>
                </a:solidFill>
                <a:latin typeface="Trebuchet MS"/>
              </a:rPr>
              <a:t>Recadastramento Imobiliário</a:t>
            </a:r>
            <a:endParaRPr lang="pt-BR" sz="3000" dirty="0">
              <a:solidFill>
                <a:srgbClr val="376092"/>
              </a:solidFill>
              <a:latin typeface="Trebuchet MS" pitchFamily="34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428565" y="7300919"/>
            <a:ext cx="15573484" cy="49244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 fontAlgn="base"/>
            <a:r>
              <a:rPr lang="pt-BR" sz="2600" b="1" dirty="0">
                <a:solidFill>
                  <a:srgbClr val="376092"/>
                </a:solidFill>
                <a:latin typeface="Trebuchet MS" pitchFamily="34" charset="0"/>
              </a:rPr>
              <a:t>Responsável: 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GGTI</a:t>
            </a: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13</a:t>
            </a:fld>
            <a:endParaRPr lang="pt-BR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428565" y="3692552"/>
          <a:ext cx="17145120" cy="328419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2001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03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Módulos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R$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TOTAL</a:t>
                      </a:r>
                      <a:r>
                        <a:rPr lang="pt-BR" sz="2400" b="1" kern="1200" baseline="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 INVEST.</a:t>
                      </a:r>
                      <a:endParaRPr lang="pt-BR" sz="2400" b="1" kern="1200" dirty="0">
                        <a:solidFill>
                          <a:schemeClr val="bg1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De</a:t>
                      </a: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senvolver</a:t>
                      </a:r>
                      <a:r>
                        <a:rPr lang="pt-BR" sz="2400" kern="1200" baseline="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Sistema de integração SFCI x Cartórios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150.000,00</a:t>
                      </a:r>
                    </a:p>
                  </a:txBody>
                  <a:tcPr marL="44450" marR="44450" marT="0" marB="0" anchor="ctr"/>
                </a:tc>
                <a:tc rowSpan="6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950.000,00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fontAlgn="base"/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Desenvolvimento de Software de coleta de dados para </a:t>
                      </a:r>
                      <a:r>
                        <a:rPr lang="pt-BR" sz="2400" kern="120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mobile</a:t>
                      </a: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100.000,00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Capacitação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no Software </a:t>
                      </a:r>
                      <a:endParaRPr lang="pt-BR" sz="2400" kern="1200" noProof="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100.000,00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fontAlgn="base" latinLnBrk="0" hangingPunct="1"/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Aquisição de equipamentos  (20 </a:t>
                      </a:r>
                      <a:r>
                        <a:rPr lang="pt-BR" sz="2400" kern="1200" noProof="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Kit´</a:t>
                      </a: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 de Trenas c/ </a:t>
                      </a:r>
                      <a:r>
                        <a:rPr lang="pt-BR" sz="2400" kern="1200" noProof="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bluetooth</a:t>
                      </a: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 e </a:t>
                      </a:r>
                      <a:r>
                        <a:rPr lang="pt-BR" sz="2400" kern="1200" noProof="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Tablet</a:t>
                      </a: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- para coleta de dados em campo)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20.000,00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556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Customização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do SFCI </a:t>
                      </a: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para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recepcionar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dados de campo </a:t>
                      </a: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100.000,00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fontAlgn="base"/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Equipes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de campo e </a:t>
                      </a: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interna para validação 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dos dados dos </a:t>
                      </a: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cartórios</a:t>
                      </a: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480.000,00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AÇÕES ESPECÍFICAS POR ÁREA DE INTERVENÇÃO</a:t>
            </a:r>
          </a:p>
        </p:txBody>
      </p:sp>
      <p:sp>
        <p:nvSpPr>
          <p:cNvPr id="8" name="Retângulo 7"/>
          <p:cNvSpPr/>
          <p:nvPr/>
        </p:nvSpPr>
        <p:spPr>
          <a:xfrm>
            <a:off x="214251" y="1728755"/>
            <a:ext cx="15144856" cy="52322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0" lvl="1"/>
            <a:r>
              <a:rPr lang="pt-BR" sz="2800" b="1" dirty="0">
                <a:solidFill>
                  <a:srgbClr val="376092"/>
                </a:solidFill>
                <a:latin typeface="Trebuchet MS"/>
              </a:rPr>
              <a:t>Área de Intervenção: </a:t>
            </a:r>
            <a:r>
              <a:rPr lang="pt-BR" sz="2800" dirty="0">
                <a:solidFill>
                  <a:srgbClr val="376092"/>
                </a:solidFill>
                <a:latin typeface="Trebuchet MS"/>
              </a:rPr>
              <a:t>Cadastro Imobiliário </a:t>
            </a:r>
            <a:r>
              <a:rPr lang="pt-BR" sz="2800" dirty="0" err="1">
                <a:solidFill>
                  <a:srgbClr val="376092"/>
                </a:solidFill>
                <a:latin typeface="Trebuchet MS"/>
              </a:rPr>
              <a:t>Multifinalitário</a:t>
            </a:r>
            <a:endParaRPr lang="pt-BR" sz="2800" dirty="0">
              <a:solidFill>
                <a:srgbClr val="376092"/>
              </a:solidFill>
              <a:latin typeface="Trebuchet MS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214251" y="2371697"/>
            <a:ext cx="17654647" cy="95410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marL="0" lvl="1"/>
            <a:r>
              <a:rPr lang="pt-BR" sz="2800" b="1" dirty="0">
                <a:solidFill>
                  <a:srgbClr val="376092"/>
                </a:solidFill>
                <a:latin typeface="Trebuchet MS"/>
              </a:rPr>
              <a:t>AÇÃO 7 | </a:t>
            </a:r>
            <a:r>
              <a:rPr lang="pt-BR" sz="2800" dirty="0">
                <a:solidFill>
                  <a:srgbClr val="376092"/>
                </a:solidFill>
                <a:latin typeface="Trebuchet MS"/>
              </a:rPr>
              <a:t>Levantamento aerofotogramétrico para atualização da base cartográfica georreferenciada aderente ao conceito de Cadastro Territorial </a:t>
            </a:r>
            <a:r>
              <a:rPr lang="pt-BR" sz="2800" dirty="0" err="1">
                <a:solidFill>
                  <a:srgbClr val="376092"/>
                </a:solidFill>
                <a:latin typeface="Trebuchet MS"/>
              </a:rPr>
              <a:t>Multifinalitário</a:t>
            </a:r>
            <a:r>
              <a:rPr lang="pt-BR" sz="2800" dirty="0">
                <a:solidFill>
                  <a:srgbClr val="376092"/>
                </a:solidFill>
                <a:latin typeface="Trebuchet MS"/>
              </a:rPr>
              <a:t> e o imageamento de fachada dos imóveis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285689" y="3488157"/>
            <a:ext cx="17287997" cy="895629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 fontAlgn="base"/>
            <a:r>
              <a:rPr lang="pt-BR" sz="2600" b="1" dirty="0">
                <a:solidFill>
                  <a:srgbClr val="376092"/>
                </a:solidFill>
                <a:latin typeface="Trebuchet MS"/>
              </a:rPr>
              <a:t>Objetivo: 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Promover a atualização da base cartográfica do Recife, contemplando a melhoria do cadastro tributário, cadastros de logradouros, lotes, equipamentos públicos etc., para suportar o conceito de Cadastro Territorial </a:t>
            </a:r>
            <a:r>
              <a:rPr lang="pt-BR" sz="2600" dirty="0" err="1">
                <a:solidFill>
                  <a:srgbClr val="376092"/>
                </a:solidFill>
                <a:latin typeface="Trebuchet MS"/>
              </a:rPr>
              <a:t>Multifinalitário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  – CTM, dotando de todas as informações cartográficas </a:t>
            </a:r>
            <a:r>
              <a:rPr lang="pt-BR" sz="2600" dirty="0" err="1">
                <a:solidFill>
                  <a:srgbClr val="376092"/>
                </a:solidFill>
                <a:latin typeface="Trebuchet MS"/>
              </a:rPr>
              <a:t>georreferenciadas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 do território, em base única, além da aquisição de equipamentos de informática.</a:t>
            </a:r>
          </a:p>
          <a:p>
            <a:pPr algn="just" fontAlgn="base"/>
            <a:endParaRPr lang="pt-BR" sz="2600" dirty="0">
              <a:solidFill>
                <a:srgbClr val="376092"/>
              </a:solidFill>
              <a:latin typeface="Trebuchet MS" pitchFamily="34" charset="0"/>
            </a:endParaRPr>
          </a:p>
          <a:p>
            <a:r>
              <a:rPr lang="pt-BR" sz="2800" b="1" dirty="0">
                <a:solidFill>
                  <a:srgbClr val="376092"/>
                </a:solidFill>
                <a:latin typeface="Trebuchet MS"/>
              </a:rPr>
              <a:t>Indicador de Objetivo 1: 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incluir e </a:t>
            </a:r>
            <a:r>
              <a:rPr lang="pt-BR" sz="2600" dirty="0" err="1">
                <a:solidFill>
                  <a:srgbClr val="376092"/>
                </a:solidFill>
                <a:latin typeface="Trebuchet MS"/>
              </a:rPr>
              <a:t>geolocalizar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 179 mil novos imóveis</a:t>
            </a:r>
          </a:p>
          <a:p>
            <a:r>
              <a:rPr lang="pt-BR" sz="2800" b="1" dirty="0">
                <a:solidFill>
                  <a:srgbClr val="376092"/>
                </a:solidFill>
                <a:latin typeface="Trebuchet MS"/>
              </a:rPr>
              <a:t>Indicador de Objetivo 2: </a:t>
            </a:r>
            <a:r>
              <a:rPr lang="pt-BR" sz="2600" dirty="0" err="1">
                <a:solidFill>
                  <a:srgbClr val="376092"/>
                </a:solidFill>
                <a:latin typeface="Trebuchet MS"/>
              </a:rPr>
              <a:t>geolocalizar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 102 mil imóveis que já estão cadastrados</a:t>
            </a:r>
          </a:p>
          <a:p>
            <a:r>
              <a:rPr lang="pt-BR" sz="2800" b="1" dirty="0">
                <a:solidFill>
                  <a:srgbClr val="376092"/>
                </a:solidFill>
                <a:latin typeface="Trebuchet MS"/>
              </a:rPr>
              <a:t>Indicador de Objetivo 3: 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atualização da cartografia do município</a:t>
            </a:r>
          </a:p>
          <a:p>
            <a:r>
              <a:rPr lang="pt-BR" sz="2800" b="1" dirty="0">
                <a:solidFill>
                  <a:srgbClr val="376092"/>
                </a:solidFill>
                <a:latin typeface="Trebuchet MS"/>
              </a:rPr>
              <a:t>Indicador de Objetivo 4: 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Imageamento de fachada de 100% dos imóveis e de outros itens urbanos e cadastrais (sistema viário, meio-fio e situação das ruas, postes, praças, árvores, boca de lobo, hidrografia, quadras, lotes e edificações). </a:t>
            </a:r>
          </a:p>
          <a:p>
            <a:pPr algn="just"/>
            <a:endParaRPr lang="pt-BR" sz="2600" dirty="0">
              <a:solidFill>
                <a:srgbClr val="376092"/>
              </a:solidFill>
              <a:latin typeface="Trebuchet MS"/>
            </a:endParaRPr>
          </a:p>
          <a:p>
            <a:pPr algn="just"/>
            <a:endParaRPr lang="pt-BR" sz="2600" dirty="0">
              <a:solidFill>
                <a:srgbClr val="376092"/>
              </a:solidFill>
              <a:latin typeface="Trebuchet MS"/>
            </a:endParaRPr>
          </a:p>
          <a:p>
            <a:pPr algn="just"/>
            <a:endParaRPr lang="pt-BR" sz="2600" dirty="0">
              <a:solidFill>
                <a:srgbClr val="376092"/>
              </a:solidFill>
              <a:latin typeface="Trebuchet MS"/>
            </a:endParaRPr>
          </a:p>
          <a:p>
            <a:pPr algn="just"/>
            <a:endParaRPr lang="pt-BR" sz="2600" dirty="0">
              <a:solidFill>
                <a:srgbClr val="376092"/>
              </a:solidFill>
              <a:latin typeface="Trebuchet MS"/>
            </a:endParaRPr>
          </a:p>
          <a:p>
            <a:pPr algn="just"/>
            <a:endParaRPr lang="pt-BR" sz="2600" dirty="0">
              <a:solidFill>
                <a:srgbClr val="376092"/>
              </a:solidFill>
              <a:latin typeface="Trebuchet MS"/>
            </a:endParaRPr>
          </a:p>
          <a:p>
            <a:pPr algn="just"/>
            <a:endParaRPr lang="pt-BR" sz="2600" dirty="0">
              <a:solidFill>
                <a:srgbClr val="376092"/>
              </a:solidFill>
              <a:latin typeface="Trebuchet MS"/>
            </a:endParaRPr>
          </a:p>
          <a:p>
            <a:pPr algn="just"/>
            <a:endParaRPr lang="pt-BR" sz="2600" dirty="0">
              <a:solidFill>
                <a:srgbClr val="376092"/>
              </a:solidFill>
              <a:latin typeface="Trebuchet MS"/>
            </a:endParaRPr>
          </a:p>
          <a:p>
            <a:pPr algn="just" fontAlgn="base"/>
            <a:endParaRPr lang="pt-BR" sz="1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1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1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1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Responsável</a:t>
            </a:r>
            <a:r>
              <a:rPr lang="pt-BR" sz="2600" b="1" dirty="0">
                <a:solidFill>
                  <a:srgbClr val="376092"/>
                </a:solidFill>
                <a:latin typeface="Trebuchet MS" pitchFamily="34" charset="0"/>
              </a:rPr>
              <a:t>: 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GGTI / SEMOC</a:t>
            </a: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14</a:t>
            </a:fld>
            <a:endParaRPr lang="pt-BR" dirty="0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428565" y="8812878"/>
          <a:ext cx="16573617" cy="266662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1787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31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3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2064"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Módulos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R$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39700" algn="ctr" defTabSz="17252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TOTAL INVEST.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8921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rgbClr val="376092"/>
                          </a:solidFill>
                          <a:latin typeface="Trebuchet MS"/>
                        </a:rPr>
                        <a:t>Vôo e imageamento de fachada, restituição de lotes e edificações das áreas regular e irregular e contratação de uma estrutura de pessoal e equipamentos EXCLUSIVA para a revisão dos dados levantados e atendimento ao contribuinte após o lançamento</a:t>
                      </a:r>
                      <a:endParaRPr lang="pt-BR" sz="2400" kern="1200" noProof="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dirty="0">
                          <a:solidFill>
                            <a:srgbClr val="376092"/>
                          </a:solidFill>
                          <a:latin typeface="Trebuchet MS"/>
                        </a:rPr>
                        <a:t>9.648.000,00</a:t>
                      </a: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marL="0" marR="0" indent="139700" algn="r" defTabSz="17252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400" b="1" dirty="0">
                        <a:solidFill>
                          <a:srgbClr val="376092"/>
                        </a:solidFill>
                        <a:latin typeface="Trebuchet MS" pitchFamily="34" charset="0"/>
                      </a:endParaRPr>
                    </a:p>
                    <a:p>
                      <a:pPr marL="0" marR="0" indent="139700" algn="r" defTabSz="17252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>
                          <a:solidFill>
                            <a:srgbClr val="376092"/>
                          </a:solidFill>
                          <a:latin typeface="Trebuchet MS" pitchFamily="34" charset="0"/>
                        </a:rPr>
                        <a:t>9.972.000,00</a:t>
                      </a:r>
                    </a:p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064">
                <a:tc>
                  <a:txBody>
                    <a:bodyPr/>
                    <a:lstStyle/>
                    <a:p>
                      <a:pPr algn="just"/>
                      <a:r>
                        <a:rPr lang="pt-BR" sz="2400" dirty="0">
                          <a:solidFill>
                            <a:srgbClr val="376092"/>
                          </a:solidFill>
                          <a:latin typeface="Trebuchet MS"/>
                        </a:rPr>
                        <a:t>72 desktop p/ área de licenciamento e regularização 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324.000,00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AÇÕES ESPECÍFICAS POR ÁREA DE INTERVENÇÃO</a:t>
            </a:r>
          </a:p>
        </p:txBody>
      </p:sp>
      <p:sp>
        <p:nvSpPr>
          <p:cNvPr id="8" name="Retângulo 7"/>
          <p:cNvSpPr/>
          <p:nvPr/>
        </p:nvSpPr>
        <p:spPr>
          <a:xfrm>
            <a:off x="347603" y="1871631"/>
            <a:ext cx="151448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Área de Intervenção: 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Gestão e Controle de Processos:</a:t>
            </a:r>
          </a:p>
        </p:txBody>
      </p:sp>
      <p:sp>
        <p:nvSpPr>
          <p:cNvPr id="10" name="Retângulo 9"/>
          <p:cNvSpPr/>
          <p:nvPr/>
        </p:nvSpPr>
        <p:spPr>
          <a:xfrm>
            <a:off x="347602" y="2657449"/>
            <a:ext cx="1765464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AÇÃO 8 | 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Controle Eletrônico de Documentos e Automação de Processos internos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357126" y="3564113"/>
            <a:ext cx="17359435" cy="944874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Objetivo 1: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 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Eliminar a confecção de processos de forma manual tornando o procedimento totalmente digitalizado, eliminando o custo estimado de R$ 64.000,00. 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Objetivo 2: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 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Otimizar os prazos de atendimento dos processos no mínimo em 20%.</a:t>
            </a:r>
          </a:p>
          <a:p>
            <a:pPr fontAlgn="base"/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 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Serviço 1: 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Digitalização de até 4.200.000 documentos do remissivo.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Serviço 2: 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Alocação de mão-de-obra para auditar e definir a tabela de temporalidade de todos os documentos.</a:t>
            </a:r>
          </a:p>
          <a:p>
            <a:pPr fontAlgn="base"/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 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Produto1: 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1 software ECM/BPM implantado e 100% dos processos otimizados</a:t>
            </a:r>
          </a:p>
          <a:p>
            <a:pPr fontAlgn="base"/>
            <a:endParaRPr lang="pt-BR" sz="30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30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30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30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30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30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30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30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Responsável: 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Emprel</a:t>
            </a: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15</a:t>
            </a:fld>
            <a:endParaRPr lang="pt-BR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500003" y="7515233"/>
          <a:ext cx="16573616" cy="370482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0787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9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71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Módulos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R$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139700" algn="ctr" defTabSz="17252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TOTAL INVEST.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536">
                <a:tc>
                  <a:txBody>
                    <a:bodyPr/>
                    <a:lstStyle/>
                    <a:p>
                      <a:pPr marL="0" marR="0" indent="0" algn="l" defTabSz="17252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Desenvolvimento dos processos (100 processos que respondem por 53.000 atendimentos) 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2.000.000,00</a:t>
                      </a:r>
                    </a:p>
                  </a:txBody>
                  <a:tcPr marL="44450" marR="44450" marT="0" marB="0" anchor="ctr"/>
                </a:tc>
                <a:tc rowSpan="6">
                  <a:txBody>
                    <a:bodyPr/>
                    <a:lstStyle/>
                    <a:p>
                      <a:pPr marL="0" marR="0" indent="139700" algn="r" defTabSz="17252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>
                          <a:solidFill>
                            <a:srgbClr val="376092"/>
                          </a:solidFill>
                          <a:latin typeface="Trebuchet MS" pitchFamily="34" charset="0"/>
                        </a:rPr>
                        <a:t>4.696.000,00</a:t>
                      </a:r>
                    </a:p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fontAlgn="base"/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Aquisição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do SOFTWARE ECM/BPM </a:t>
                      </a: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300.000,00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Capacitação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na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 ECM/BPM e </a:t>
                      </a: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nos processos automatizados 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80.000,00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marR="0" indent="0" algn="l" defTabSz="172529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Mão de obra para análise e preparação dos documentos a serem digitalizados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108.000,00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556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Digitalização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de </a:t>
                      </a: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até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4.200.000 de </a:t>
                      </a:r>
                      <a:r>
                        <a:rPr lang="pt-BR" sz="2400" kern="1200" noProof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documentos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 </a:t>
                      </a:r>
                      <a:endParaRPr lang="pt-BR" sz="2400" kern="1200" noProof="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2.100.000,00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marR="0" indent="0" algn="l" defTabSz="172529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Alocação de 3 pessoas para auditar remissivo e definir tabela de temporalidade.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108.000,00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3930347" y="228557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AÇÕES ESPECÍFICAS POR ÁREA DE INTERVENÇÃO</a:t>
            </a:r>
          </a:p>
        </p:txBody>
      </p:sp>
      <p:sp>
        <p:nvSpPr>
          <p:cNvPr id="8" name="Retângulo 7"/>
          <p:cNvSpPr/>
          <p:nvPr/>
        </p:nvSpPr>
        <p:spPr>
          <a:xfrm>
            <a:off x="347603" y="1728755"/>
            <a:ext cx="151448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Área de Intervenção: 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Gestão e Controle de Processos :</a:t>
            </a:r>
          </a:p>
        </p:txBody>
      </p:sp>
      <p:sp>
        <p:nvSpPr>
          <p:cNvPr id="10" name="Retângulo 9"/>
          <p:cNvSpPr/>
          <p:nvPr/>
        </p:nvSpPr>
        <p:spPr>
          <a:xfrm>
            <a:off x="347602" y="2371697"/>
            <a:ext cx="1765464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AÇÃO 9 | 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Implantação do Sistema Mercantil Integrado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357127" y="3014639"/>
            <a:ext cx="17287997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Objetivo: 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Possuir uma plataforma integrada, unificando todas as atividades e de gestão, da área mercantil,  além de informações cadastrais e fiscais em um só ambiente, visando proporcionar maior celeridade no planejamento e na execução dos trabalhos de fiscalização. </a:t>
            </a:r>
          </a:p>
          <a:p>
            <a:pPr fontAlgn="base"/>
            <a:endParaRPr lang="pt-BR" sz="24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Produto 1: </a:t>
            </a:r>
            <a:r>
              <a:rPr lang="pt-BR" sz="2400" dirty="0">
                <a:solidFill>
                  <a:srgbClr val="376092"/>
                </a:solidFill>
                <a:latin typeface="Trebuchet MS" pitchFamily="34" charset="0"/>
              </a:rPr>
              <a:t>entrega dos módulos em baixa plataforma de cadastro mercantil, de informações fiscais, de nota fiscal eletrônica, de Informações de ICMS, Notificação Fiscal e o Painel Gerencial. 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Produto 2: 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Nº de módulos e sistemas implantados para melhoria da gestão  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Produto 3: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 Notebook e </a:t>
            </a:r>
            <a:r>
              <a:rPr lang="pt-BR" sz="2600" dirty="0" err="1">
                <a:solidFill>
                  <a:srgbClr val="376092"/>
                </a:solidFill>
                <a:latin typeface="Trebuchet MS" pitchFamily="34" charset="0"/>
              </a:rPr>
              <a:t>CPUs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 entregues</a:t>
            </a: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16</a:t>
            </a:fld>
            <a:endParaRPr lang="pt-BR" dirty="0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500003" y="6582894"/>
          <a:ext cx="16645055" cy="546811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8215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9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005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pPr marL="0" algn="ctr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Sistemas e Equipamentos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R$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TOTAL INVEST.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Módulo de Cadastro Mercantil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 349.263,36 </a:t>
                      </a:r>
                    </a:p>
                  </a:txBody>
                  <a:tcPr marL="68580" marR="68580" marT="0" marB="0"/>
                </a:tc>
                <a:tc rowSpan="11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dirty="0">
                          <a:solidFill>
                            <a:srgbClr val="376092"/>
                          </a:solidFill>
                          <a:latin typeface="Trebuchet MS" pitchFamily="34" charset="0"/>
                        </a:rPr>
                        <a:t>2.568.087,20 </a:t>
                      </a: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  <a:hlinkClick r:id="rId4" action="ppaction://hlinkfile"/>
                        </a:rPr>
                        <a:t>(sistemas_PMAT_v4)</a:t>
                      </a: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Módulo de Informações Fiscais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349.263,36 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Módulo da Nota Fiscal Eletrônica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465.684,48 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661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Módulo Informações ICMS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155.228,16 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Módulo Notificação Fiscal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116.421,12 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Painel Gerencial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698.526,72 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Capacitação no Painel Gerencial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60.000,00 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Notebook – 15 unidades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105.000,00 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Desktop – 45 unidades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202.500,00 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marL="0" algn="l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Monitor 21,5” – 15 unidades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11.200,00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Capacitação dos analistas EMPREL (nas ferramentas de apoio para construção dos sistemas)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55.000,00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4" name="Retângulo 13"/>
          <p:cNvSpPr/>
          <p:nvPr/>
        </p:nvSpPr>
        <p:spPr>
          <a:xfrm>
            <a:off x="357127" y="12078355"/>
            <a:ext cx="41793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pt-BR" sz="2400" b="1" dirty="0">
                <a:solidFill>
                  <a:srgbClr val="005AB4"/>
                </a:solidFill>
                <a:latin typeface="Trebuchet MS" pitchFamily="34" charset="0"/>
              </a:rPr>
              <a:t>Responsável: </a:t>
            </a:r>
            <a:r>
              <a:rPr lang="pt-BR" sz="2400" dirty="0">
                <a:solidFill>
                  <a:srgbClr val="005AB4"/>
                </a:solidFill>
                <a:latin typeface="Trebuchet MS" pitchFamily="34" charset="0"/>
              </a:rPr>
              <a:t>GGTM/EMPREL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AÇÕES ESPECÍFICAS POR ÁREA DE INTERVENÇÃO</a:t>
            </a:r>
          </a:p>
        </p:txBody>
      </p:sp>
      <p:sp>
        <p:nvSpPr>
          <p:cNvPr id="8" name="Retângulo 7"/>
          <p:cNvSpPr/>
          <p:nvPr/>
        </p:nvSpPr>
        <p:spPr>
          <a:xfrm>
            <a:off x="347603" y="1657317"/>
            <a:ext cx="151448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Área de Intervenção: 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Gestão e Controle de Processos :</a:t>
            </a:r>
          </a:p>
        </p:txBody>
      </p:sp>
      <p:sp>
        <p:nvSpPr>
          <p:cNvPr id="10" name="Retângulo 9"/>
          <p:cNvSpPr/>
          <p:nvPr/>
        </p:nvSpPr>
        <p:spPr>
          <a:xfrm>
            <a:off x="347602" y="2157383"/>
            <a:ext cx="1765464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AÇÃO 10 | Modernização de </a:t>
            </a:r>
            <a:r>
              <a:rPr lang="pt-BR" sz="3000" b="1" dirty="0" err="1">
                <a:solidFill>
                  <a:srgbClr val="376092"/>
                </a:solidFill>
                <a:latin typeface="Trebuchet MS" pitchFamily="34" charset="0"/>
              </a:rPr>
              <a:t>Datacenter</a:t>
            </a:r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 principal e implantação de </a:t>
            </a:r>
            <a:r>
              <a:rPr lang="pt-BR" sz="3000" b="1" dirty="0" err="1">
                <a:solidFill>
                  <a:srgbClr val="376092"/>
                </a:solidFill>
                <a:latin typeface="Trebuchet MS" pitchFamily="34" charset="0"/>
              </a:rPr>
              <a:t>Datacenter</a:t>
            </a:r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 secundário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357127" y="2800325"/>
            <a:ext cx="173594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2400" b="1" dirty="0">
                <a:solidFill>
                  <a:srgbClr val="376092"/>
                </a:solidFill>
                <a:latin typeface="Trebuchet MS" pitchFamily="34" charset="0"/>
              </a:rPr>
              <a:t>Objetivo: </a:t>
            </a:r>
            <a:r>
              <a:rPr lang="pt-BR" sz="2400" dirty="0">
                <a:solidFill>
                  <a:srgbClr val="376092"/>
                </a:solidFill>
                <a:latin typeface="Trebuchet MS" pitchFamily="34" charset="0"/>
              </a:rPr>
              <a:t>criar condições e tornar a PCR apta a enfrentar os desafios inerentes ao crescimento da  atual demanda estimada </a:t>
            </a:r>
          </a:p>
          <a:p>
            <a:pPr fontAlgn="base"/>
            <a:r>
              <a:rPr lang="pt-BR" sz="2400" dirty="0">
                <a:solidFill>
                  <a:srgbClr val="376092"/>
                </a:solidFill>
                <a:latin typeface="Trebuchet MS" pitchFamily="34" charset="0"/>
              </a:rPr>
              <a:t>por serviços de tecnologia da informação e comunicação, em especial dos sistemas da Arrecadação Tributária. Dentre os benefícios esperados das ações propostas destacamos  </a:t>
            </a:r>
          </a:p>
          <a:p>
            <a:pPr fontAlgn="base"/>
            <a:endParaRPr lang="pt-BR" sz="12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r>
              <a:rPr lang="pt-BR" sz="2400" b="1" dirty="0">
                <a:solidFill>
                  <a:srgbClr val="376092"/>
                </a:solidFill>
                <a:latin typeface="Trebuchet MS" pitchFamily="34" charset="0"/>
              </a:rPr>
              <a:t>Indicador de Produto: </a:t>
            </a:r>
            <a:r>
              <a:rPr lang="pt-BR" sz="2400" dirty="0">
                <a:latin typeface="Trebuchet MS" pitchFamily="34" charset="0"/>
              </a:rPr>
              <a:t> </a:t>
            </a:r>
            <a:r>
              <a:rPr lang="pt-BR" sz="2400" dirty="0">
                <a:solidFill>
                  <a:srgbClr val="376092"/>
                </a:solidFill>
                <a:latin typeface="Trebuchet MS" pitchFamily="34" charset="0"/>
              </a:rPr>
              <a:t>Equipamentos instalados</a:t>
            </a: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17</a:t>
            </a:fld>
            <a:endParaRPr lang="pt-BR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428565" y="4729151"/>
          <a:ext cx="17216557" cy="420624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6858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75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003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147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Necessidade</a:t>
                      </a:r>
                    </a:p>
                  </a:txBody>
                  <a:tcPr marL="0" marR="0" marT="0" marB="0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Equipamento</a:t>
                      </a:r>
                    </a:p>
                  </a:txBody>
                  <a:tcPr marL="0" marR="0" marT="0" marB="0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Quant.</a:t>
                      </a:r>
                    </a:p>
                  </a:txBody>
                  <a:tcPr marL="0" marR="0" marT="0" marB="0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R$</a:t>
                      </a:r>
                    </a:p>
                  </a:txBody>
                  <a:tcPr marL="0" marR="0" marT="0" marB="0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TOTAL INVEST.</a:t>
                      </a:r>
                    </a:p>
                  </a:txBody>
                  <a:tcPr marL="0" marR="0" marT="0" marB="0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Cluster em baixa plataforma (12 em tecnologia de Hiper Convergência,</a:t>
                      </a:r>
                      <a:r>
                        <a:rPr lang="pt-BR" sz="240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05 tradicional 3 camadas </a:t>
                      </a:r>
                      <a:r>
                        <a:rPr lang="pt-BR" sz="2400" kern="1200" baseline="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Red</a:t>
                      </a:r>
                      <a:r>
                        <a:rPr lang="pt-BR" sz="240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400" kern="1200" baseline="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Hat</a:t>
                      </a:r>
                      <a:r>
                        <a:rPr lang="pt-BR" sz="240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; 03 tradicional em 3 camadas Windows)</a:t>
                      </a: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Servidor NUTANIX 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pt-BR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r" fontAlgn="b"/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8.915.329,48</a:t>
                      </a:r>
                    </a:p>
                  </a:txBody>
                  <a:tcPr marL="9525" marR="9525" marT="9525" marB="0" anchor="b"/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BR" sz="2400" b="1" dirty="0">
                        <a:solidFill>
                          <a:srgbClr val="376092"/>
                        </a:solidFill>
                        <a:latin typeface="Trebuchet MS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BR" sz="2400" b="1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BR" sz="2400" b="1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400" b="1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17.196.357,76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Storage DELL EMC </a:t>
                      </a: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Unity</a:t>
                      </a: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 500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02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2.933.000,00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BR" sz="22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Solução Backup  </a:t>
                      </a: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Unity</a:t>
                      </a: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 500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1.300.000,00    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BR" sz="22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054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Solução Contêiner   45 KVA  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MDC </a:t>
                      </a:r>
                      <a:r>
                        <a:rPr lang="pt-BR" sz="2400" kern="120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Full</a:t>
                      </a: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45 KVA 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2.320.428,08   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BR" sz="22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Solução Contêiner   10 KVA  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MDC </a:t>
                      </a:r>
                      <a:r>
                        <a:rPr lang="pt-BR" sz="2400" kern="120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Full</a:t>
                      </a: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 10 KVA 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614.982,94 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BR" sz="22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Estação de Trabalho  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Dell </a:t>
                      </a:r>
                      <a:r>
                        <a:rPr lang="pt-BR" sz="2400" kern="120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Optiplex</a:t>
                      </a: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3050 SFF 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38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159.600,00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BR" sz="22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Grupo Gerador 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GEHM-260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150.000,00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BR" sz="22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4" name="Tabela 13"/>
          <p:cNvGraphicFramePr>
            <a:graphicFrameLocks noGrp="1"/>
          </p:cNvGraphicFramePr>
          <p:nvPr/>
        </p:nvGraphicFramePr>
        <p:xfrm>
          <a:off x="428565" y="9636596"/>
          <a:ext cx="17216558" cy="1770007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43041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29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88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14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Necessidade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Software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Quant. 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R$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TOTAL INVEST.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628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Solução Contêiner   - Serviço 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Treinamento de Instalação, Configuração e Manutenção</a:t>
                      </a:r>
                      <a:r>
                        <a:rPr lang="pt-BR" sz="240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no local</a:t>
                      </a: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60.000,00 </a:t>
                      </a: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400" b="1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803.017,26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8135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WEB APPLICATION FIREWALL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SOFTWARE AKER N-STALKER WAF </a:t>
                      </a: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743.017,26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pt-BR" sz="22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" name="Retângulo 15"/>
          <p:cNvSpPr/>
          <p:nvPr/>
        </p:nvSpPr>
        <p:spPr>
          <a:xfrm>
            <a:off x="357127" y="9125270"/>
            <a:ext cx="141447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2400" b="1" dirty="0">
                <a:solidFill>
                  <a:srgbClr val="376092"/>
                </a:solidFill>
                <a:latin typeface="Trebuchet MS" pitchFamily="34" charset="0"/>
              </a:rPr>
              <a:t>Indicador de Serviços:</a:t>
            </a:r>
            <a:endParaRPr lang="pt-BR" sz="2400" dirty="0">
              <a:solidFill>
                <a:srgbClr val="376092"/>
              </a:solidFill>
              <a:latin typeface="Trebuchet MS" pitchFamily="34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357127" y="11801513"/>
            <a:ext cx="35237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2800" b="1" dirty="0">
                <a:solidFill>
                  <a:srgbClr val="005AB4"/>
                </a:solidFill>
                <a:latin typeface="Trebuchet MS" pitchFamily="34" charset="0"/>
              </a:rPr>
              <a:t>Responsável: </a:t>
            </a:r>
            <a:r>
              <a:rPr lang="pt-BR" sz="2600" dirty="0">
                <a:solidFill>
                  <a:srgbClr val="005AB4"/>
                </a:solidFill>
                <a:latin typeface="Trebuchet MS" pitchFamily="34" charset="0"/>
              </a:rPr>
              <a:t>Emprel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16099" y="85681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101277" y="1085813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85681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AÇÕES ESPECÍFICAS POR ÁREA DE INTERVENÇÃO</a:t>
            </a:r>
          </a:p>
        </p:txBody>
      </p:sp>
      <p:sp>
        <p:nvSpPr>
          <p:cNvPr id="8" name="Retângulo 7"/>
          <p:cNvSpPr/>
          <p:nvPr/>
        </p:nvSpPr>
        <p:spPr>
          <a:xfrm>
            <a:off x="347603" y="1443003"/>
            <a:ext cx="151448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Área de Intervenção: 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Cidade Inteligente</a:t>
            </a:r>
          </a:p>
        </p:txBody>
      </p:sp>
      <p:sp>
        <p:nvSpPr>
          <p:cNvPr id="10" name="Retângulo 9"/>
          <p:cNvSpPr/>
          <p:nvPr/>
        </p:nvSpPr>
        <p:spPr>
          <a:xfrm>
            <a:off x="347602" y="2085945"/>
            <a:ext cx="1765464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AÇÃO 11 | Plataforma de Relacionamento com o Cidadão "MEU RECIFE"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357126" y="2657449"/>
            <a:ext cx="17287997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2400" b="1" dirty="0">
                <a:solidFill>
                  <a:srgbClr val="376092"/>
                </a:solidFill>
                <a:latin typeface="Trebuchet MS" pitchFamily="34" charset="0"/>
              </a:rPr>
              <a:t>Objetivo: </a:t>
            </a:r>
            <a:r>
              <a:rPr lang="pt-BR" sz="2400" dirty="0">
                <a:solidFill>
                  <a:srgbClr val="376092"/>
                </a:solidFill>
                <a:latin typeface="Trebuchet MS" pitchFamily="34" charset="0"/>
              </a:rPr>
              <a:t>Desenvolver plataforma para dispositivo móvel como canal de relacionamento digital entre o cidadão e a prefeitura do Recife e para oferta de serviços acessados virtualmente, de múltiplos canais, de forma a atender mais pessoas, de forma mais rápida, mais econômica e mais simples, reduzindo as filas nos diversos órgãos envolvidos, de forma a estabelecer uma relação individual e personalizada governo-cidadão e saber quem a prefeitura está atendendo.  </a:t>
            </a:r>
          </a:p>
          <a:p>
            <a:pPr fontAlgn="base"/>
            <a:endParaRPr lang="pt-BR" sz="24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r>
              <a:rPr lang="pt-BR" sz="2400" b="1" dirty="0">
                <a:solidFill>
                  <a:srgbClr val="376092"/>
                </a:solidFill>
                <a:latin typeface="Trebuchet MS" pitchFamily="34" charset="0"/>
              </a:rPr>
              <a:t>Indicador de Objetivo 1: </a:t>
            </a:r>
            <a:r>
              <a:rPr lang="pt-BR" sz="2400" dirty="0">
                <a:solidFill>
                  <a:srgbClr val="376092"/>
                </a:solidFill>
                <a:latin typeface="Trebuchet MS" pitchFamily="34" charset="0"/>
              </a:rPr>
              <a:t>Disponibilização em forma de aplicativo </a:t>
            </a:r>
            <a:r>
              <a:rPr lang="pt-BR" sz="2400" dirty="0" err="1">
                <a:solidFill>
                  <a:srgbClr val="376092"/>
                </a:solidFill>
                <a:latin typeface="Trebuchet MS" pitchFamily="34" charset="0"/>
              </a:rPr>
              <a:t>mobile</a:t>
            </a:r>
            <a:r>
              <a:rPr lang="pt-BR" sz="2400" dirty="0">
                <a:solidFill>
                  <a:srgbClr val="376092"/>
                </a:solidFill>
                <a:latin typeface="Trebuchet MS" pitchFamily="34" charset="0"/>
              </a:rPr>
              <a:t> dos serviços relativos a:</a:t>
            </a:r>
          </a:p>
          <a:p>
            <a:pPr fontAlgn="base"/>
            <a:endParaRPr lang="pt-BR" sz="24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24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24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24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24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24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24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24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24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r>
              <a:rPr lang="pt-BR" sz="2400" b="1" dirty="0">
                <a:solidFill>
                  <a:srgbClr val="376092"/>
                </a:solidFill>
                <a:latin typeface="Trebuchet MS" pitchFamily="34" charset="0"/>
              </a:rPr>
              <a:t>Indicador de Produto 1: </a:t>
            </a:r>
            <a:r>
              <a:rPr lang="pt-BR" sz="2400" dirty="0">
                <a:solidFill>
                  <a:srgbClr val="376092"/>
                </a:solidFill>
                <a:latin typeface="Trebuchet MS" pitchFamily="34" charset="0"/>
              </a:rPr>
              <a:t>Aplicativo “MEU RECIFE” com os serviços listados.</a:t>
            </a:r>
          </a:p>
          <a:p>
            <a:pPr fontAlgn="base"/>
            <a:r>
              <a:rPr lang="pt-BR" sz="2400" b="1" dirty="0">
                <a:solidFill>
                  <a:srgbClr val="376092"/>
                </a:solidFill>
                <a:latin typeface="Trebuchet MS" pitchFamily="34" charset="0"/>
              </a:rPr>
              <a:t>Indicador de Produto 2:</a:t>
            </a:r>
            <a:r>
              <a:rPr lang="pt-BR" sz="2400" dirty="0">
                <a:solidFill>
                  <a:srgbClr val="376092"/>
                </a:solidFill>
                <a:latin typeface="Trebuchet MS" pitchFamily="34" charset="0"/>
              </a:rPr>
              <a:t> Aquisição da ferramenta para desenvolvimento do aplicativo </a:t>
            </a:r>
            <a:r>
              <a:rPr lang="pt-BR" sz="2400" dirty="0" err="1">
                <a:solidFill>
                  <a:srgbClr val="376092"/>
                </a:solidFill>
                <a:latin typeface="Trebuchet MS" pitchFamily="34" charset="0"/>
              </a:rPr>
              <a:t>mobile</a:t>
            </a:r>
            <a:r>
              <a:rPr lang="pt-BR" sz="2400" dirty="0">
                <a:solidFill>
                  <a:srgbClr val="376092"/>
                </a:solidFill>
                <a:latin typeface="Trebuchet MS" pitchFamily="34" charset="0"/>
              </a:rPr>
              <a:t> “MEU RECIFE” </a:t>
            </a: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18</a:t>
            </a:fld>
            <a:endParaRPr lang="pt-BR" dirty="0"/>
          </a:p>
        </p:txBody>
      </p:sp>
      <p:graphicFrame>
        <p:nvGraphicFramePr>
          <p:cNvPr id="14" name="Tabela 13"/>
          <p:cNvGraphicFramePr>
            <a:graphicFrameLocks noGrp="1"/>
          </p:cNvGraphicFramePr>
          <p:nvPr/>
        </p:nvGraphicFramePr>
        <p:xfrm>
          <a:off x="428565" y="4943465"/>
          <a:ext cx="16645054" cy="2990143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3929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159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1587">
                <a:tc>
                  <a:txBody>
                    <a:bodyPr/>
                    <a:lstStyle/>
                    <a:p>
                      <a:pPr marL="0" algn="l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IMOVEIS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Imóveis / Locais de Interesse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024">
                <a:tc>
                  <a:txBody>
                    <a:bodyPr/>
                    <a:lstStyle/>
                    <a:p>
                      <a:pPr marL="0" algn="l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ATIVIDADES ECONÔMICAS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l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Empresa / MEI – Micro Empreendedor Individual / Autônomo / Prestador de Outro Município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036">
                <a:tc>
                  <a:txBody>
                    <a:bodyPr/>
                    <a:lstStyle/>
                    <a:p>
                      <a:pPr marL="0" algn="l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IMPOSTOS E TAXAS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l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IPTU / ITBI / ISS / Nota Fiscal de Serviços / </a:t>
                      </a:r>
                      <a:r>
                        <a:rPr lang="pt-BR" sz="2400" kern="120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NFSe</a:t>
                      </a: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1624">
                <a:tc>
                  <a:txBody>
                    <a:bodyPr/>
                    <a:lstStyle/>
                    <a:p>
                      <a:pPr marL="0" algn="l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FACILIDADES FINANCEIRAS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l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Guias de Pagamento / Débito Automático / Extrato de Débitos / Parcelamentos / Certidões / Alvarás e Licenças / Declarações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120">
                <a:tc>
                  <a:txBody>
                    <a:bodyPr/>
                    <a:lstStyle/>
                    <a:p>
                      <a:pPr marL="0" algn="l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ASSUNTOS LEGAIS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Legislação / Processos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120">
                <a:tc>
                  <a:txBody>
                    <a:bodyPr/>
                    <a:lstStyle/>
                    <a:p>
                      <a:pPr marL="0" algn="l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INFORME-SE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l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Fale Conosco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428565" y="12078355"/>
            <a:ext cx="1704258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Responsável: 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Emprel</a:t>
            </a:r>
          </a:p>
        </p:txBody>
      </p:sp>
      <p:graphicFrame>
        <p:nvGraphicFramePr>
          <p:cNvPr id="16" name="Tabela 15"/>
          <p:cNvGraphicFramePr>
            <a:graphicFrameLocks noGrp="1"/>
          </p:cNvGraphicFramePr>
          <p:nvPr/>
        </p:nvGraphicFramePr>
        <p:xfrm>
          <a:off x="500003" y="9372621"/>
          <a:ext cx="15144856" cy="250033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8413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35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7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Módulos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R$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TOTAL</a:t>
                      </a:r>
                      <a:r>
                        <a:rPr lang="pt-BR" sz="2400" b="1" kern="1200" baseline="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 INVEST.</a:t>
                      </a:r>
                      <a:endParaRPr lang="pt-BR" sz="2400" b="1" kern="1200" dirty="0">
                        <a:solidFill>
                          <a:schemeClr val="bg1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r>
                        <a:rPr lang="pt-BR" sz="2400" dirty="0">
                          <a:solidFill>
                            <a:srgbClr val="376092"/>
                          </a:solidFill>
                          <a:latin typeface="Trebuchet MS" pitchFamily="34" charset="0"/>
                        </a:rPr>
                        <a:t>desenvolvimento do aplicativo </a:t>
                      </a:r>
                      <a:r>
                        <a:rPr lang="pt-BR" sz="2400" dirty="0" err="1">
                          <a:solidFill>
                            <a:srgbClr val="376092"/>
                          </a:solidFill>
                          <a:latin typeface="Trebuchet MS" pitchFamily="34" charset="0"/>
                        </a:rPr>
                        <a:t>mobile</a:t>
                      </a:r>
                      <a:r>
                        <a:rPr lang="pt-BR" sz="2400" dirty="0">
                          <a:solidFill>
                            <a:srgbClr val="376092"/>
                          </a:solidFill>
                          <a:latin typeface="Trebuchet MS" pitchFamily="34" charset="0"/>
                        </a:rPr>
                        <a:t> </a:t>
                      </a: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rgbClr val="376092"/>
                          </a:solidFill>
                          <a:latin typeface="Trebuchet MS" pitchFamily="34" charset="0"/>
                        </a:rPr>
                        <a:t> 1.397.053,44</a:t>
                      </a: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 rowSpan="4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>
                          <a:solidFill>
                            <a:srgbClr val="376092"/>
                          </a:solidFill>
                          <a:latin typeface="Trebuchet MS" pitchFamily="34" charset="0"/>
                        </a:rPr>
                        <a:t>1.638.646,78</a:t>
                      </a: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rgbClr val="376092"/>
                          </a:solidFill>
                          <a:latin typeface="Trebuchet MS" pitchFamily="34" charset="0"/>
                        </a:rPr>
                        <a:t>Reescrita da interface do aplicativo</a:t>
                      </a: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rgbClr val="376092"/>
                          </a:solidFill>
                          <a:latin typeface="Trebuchet MS" pitchFamily="34" charset="0"/>
                        </a:rPr>
                        <a:t>139.705,34</a:t>
                      </a: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fontAlgn="base"/>
                      <a:r>
                        <a:rPr lang="pt-BR" sz="2400" dirty="0">
                          <a:solidFill>
                            <a:srgbClr val="376092"/>
                          </a:solidFill>
                          <a:latin typeface="Trebuchet MS" pitchFamily="34" charset="0"/>
                        </a:rPr>
                        <a:t>Capacitação na ferramenta de desenvolvimento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80.000,00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fontAlgn="base"/>
                      <a:r>
                        <a:rPr lang="pt-BR" sz="2400" dirty="0">
                          <a:solidFill>
                            <a:srgbClr val="376092"/>
                          </a:solidFill>
                          <a:latin typeface="Trebuchet MS" pitchFamily="34" charset="0"/>
                        </a:rPr>
                        <a:t>Equipamentos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22.000,00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AÇÕES ESPECÍFICAS POR ÁREA DE INTERVENÇÃO</a:t>
            </a:r>
          </a:p>
        </p:txBody>
      </p:sp>
      <p:sp>
        <p:nvSpPr>
          <p:cNvPr id="8" name="Retângulo 7"/>
          <p:cNvSpPr/>
          <p:nvPr/>
        </p:nvSpPr>
        <p:spPr>
          <a:xfrm>
            <a:off x="347603" y="1800193"/>
            <a:ext cx="151448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Área de Intervenção: 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Gestão e Controle de Processos :</a:t>
            </a:r>
          </a:p>
        </p:txBody>
      </p:sp>
      <p:sp>
        <p:nvSpPr>
          <p:cNvPr id="10" name="Retângulo 9"/>
          <p:cNvSpPr/>
          <p:nvPr/>
        </p:nvSpPr>
        <p:spPr>
          <a:xfrm>
            <a:off x="347602" y="2514573"/>
            <a:ext cx="1765464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AÇÃO 12 | Central Única de Operações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357126" y="3157515"/>
            <a:ext cx="17287997" cy="9402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Objetivo: 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Implantar a Central Única de Operações com sistemas integrados a modernos dispositivos tecnológicos, visando a melhoria na eficiência do planejamento, compreensão e gestão do espaço urbano de forma integrada.</a:t>
            </a:r>
          </a:p>
          <a:p>
            <a:pPr fontAlgn="base"/>
            <a:endParaRPr lang="pt-BR" sz="25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Objetivo 1: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 Redução do Tempo com a melhoria da gestão e atendimento das ocorrências das respectivas áreas envolvidas.  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Produto 1: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 Equipamentos conforme tabela abaixo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Produto 2: 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Integração das 456 câmaras do circuito de vídeomonitoramento </a:t>
            </a:r>
          </a:p>
          <a:p>
            <a:pPr fontAlgn="base"/>
            <a:endParaRPr lang="pt-BR" sz="25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25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25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25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2500" dirty="0">
              <a:solidFill>
                <a:srgbClr val="376092"/>
              </a:solidFill>
              <a:latin typeface="Trebuchet MS" pitchFamily="34" charset="0"/>
            </a:endParaRPr>
          </a:p>
          <a:p>
            <a:r>
              <a:rPr lang="pt-BR" sz="2500" dirty="0">
                <a:solidFill>
                  <a:srgbClr val="376092"/>
                </a:solidFill>
                <a:latin typeface="Trebuchet MS" pitchFamily="34" charset="0"/>
              </a:rPr>
              <a:t> </a:t>
            </a:r>
          </a:p>
          <a:p>
            <a:pPr fontAlgn="base"/>
            <a:endParaRPr lang="pt-BR" sz="25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25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2500" dirty="0">
              <a:solidFill>
                <a:srgbClr val="376092"/>
              </a:solidFill>
              <a:latin typeface="Trebuchet MS" pitchFamily="34" charset="0"/>
            </a:endParaRPr>
          </a:p>
          <a:p>
            <a:r>
              <a:rPr lang="pt-BR" sz="2500" dirty="0">
                <a:solidFill>
                  <a:srgbClr val="376092"/>
                </a:solidFill>
                <a:latin typeface="Trebuchet MS" pitchFamily="34" charset="0"/>
              </a:rPr>
              <a:t> </a:t>
            </a:r>
          </a:p>
          <a:p>
            <a:pPr fontAlgn="base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Responsável:</a:t>
            </a:r>
            <a:r>
              <a:rPr lang="pt-BR" sz="2800" dirty="0">
                <a:solidFill>
                  <a:srgbClr val="376092"/>
                </a:solidFill>
                <a:latin typeface="Trebuchet MS" pitchFamily="34" charset="0"/>
              </a:rPr>
              <a:t> </a:t>
            </a:r>
            <a:r>
              <a:rPr lang="pt-BR" sz="2600" dirty="0" err="1">
                <a:solidFill>
                  <a:srgbClr val="376092"/>
                </a:solidFill>
                <a:latin typeface="Trebuchet MS" pitchFamily="34" charset="0"/>
              </a:rPr>
              <a:t>Seplag</a:t>
            </a:r>
            <a:endParaRPr lang="pt-BR" sz="2600" dirty="0">
              <a:solidFill>
                <a:srgbClr val="376092"/>
              </a:solidFill>
              <a:latin typeface="Trebuchet MS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19</a:t>
            </a:fld>
            <a:endParaRPr lang="pt-BR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571443" y="6918611"/>
          <a:ext cx="15859234" cy="438283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9644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17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288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345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Descrição do Item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Qtde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R$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TOTAL.INVEST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495">
                <a:tc>
                  <a:txBody>
                    <a:bodyPr/>
                    <a:lstStyle/>
                    <a:p>
                      <a:pPr marL="47625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Smart TV LED 49"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22 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55.000,00 </a:t>
                      </a:r>
                    </a:p>
                  </a:txBody>
                  <a:tcPr marL="0" marR="0" marT="0" marB="0" anchor="ctr"/>
                </a:tc>
                <a:tc rowSpan="8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1.705.000,00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Moveis Pala Sala Controle Principal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100.000,00 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361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Moveis Pala Sala Controle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5 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100.000,00 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628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Workstation HP Z240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30 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540.000,00 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2895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Mão de Obra e Serviço de Montagem das Telas de Vídeo Wall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40.000,00 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628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Licenças ArcGIS Desktop Standard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20 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300.000,00 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628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Consultoria</a:t>
                      </a:r>
                      <a:r>
                        <a:rPr lang="pt-BR" sz="2400" b="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para definição de projeto de capitação das imagens</a:t>
                      </a: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20.000,00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8628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rgbClr val="376092"/>
                          </a:solidFill>
                          <a:latin typeface="Trebuchet MS" pitchFamily="34" charset="0"/>
                        </a:rPr>
                        <a:t>integração de Câmeras digitais (apenas network) sem assumir a manutenção)</a:t>
                      </a: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550.000,00</a:t>
                      </a: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12076506"/>
            <a:ext cx="18002250" cy="525069"/>
          </a:xfrm>
          <a:prstGeom prst="rect">
            <a:avLst/>
          </a:prstGeom>
          <a:solidFill>
            <a:srgbClr val="005A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4879" tIns="87440" rIns="174879" bIns="87440" rtlCol="0" anchor="ctr"/>
          <a:lstStyle/>
          <a:p>
            <a:pPr algn="ctr"/>
            <a:endParaRPr lang="pt-BR" dirty="0"/>
          </a:p>
        </p:txBody>
      </p:sp>
      <p:grpSp>
        <p:nvGrpSpPr>
          <p:cNvPr id="10" name="Grupo 9"/>
          <p:cNvGrpSpPr/>
          <p:nvPr/>
        </p:nvGrpSpPr>
        <p:grpSpPr>
          <a:xfrm>
            <a:off x="9786943" y="1041208"/>
            <a:ext cx="6929486" cy="9188669"/>
            <a:chOff x="9786943" y="1041208"/>
            <a:chExt cx="6929486" cy="9188669"/>
          </a:xfrm>
        </p:grpSpPr>
        <p:sp>
          <p:nvSpPr>
            <p:cNvPr id="7" name="Retângulo 6"/>
            <p:cNvSpPr/>
            <p:nvPr/>
          </p:nvSpPr>
          <p:spPr>
            <a:xfrm>
              <a:off x="9963306" y="1041208"/>
              <a:ext cx="6610247" cy="918866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74879" tIns="87440" rIns="174879" bIns="87440" rtlCol="0" anchor="ctr"/>
            <a:lstStyle/>
            <a:p>
              <a:pPr algn="ctr"/>
              <a:endParaRPr lang="pt-BR" dirty="0"/>
            </a:p>
          </p:txBody>
        </p:sp>
        <p:sp>
          <p:nvSpPr>
            <p:cNvPr id="11" name="Título 1"/>
            <p:cNvSpPr txBox="1">
              <a:spLocks/>
            </p:cNvSpPr>
            <p:nvPr/>
          </p:nvSpPr>
          <p:spPr>
            <a:xfrm>
              <a:off x="9786943" y="3019105"/>
              <a:ext cx="6929486" cy="3019148"/>
            </a:xfrm>
            <a:prstGeom prst="rect">
              <a:avLst/>
            </a:prstGeom>
          </p:spPr>
          <p:txBody>
            <a:bodyPr lIns="174879" tIns="87440" rIns="174879" bIns="87440" rtlCol="0">
              <a:noAutofit/>
            </a:bodyPr>
            <a:lstStyle/>
            <a:p>
              <a:pPr algn="ctr" defTabSz="1748790">
                <a:spcBef>
                  <a:spcPct val="0"/>
                </a:spcBef>
                <a:defRPr/>
              </a:pPr>
              <a:r>
                <a:rPr lang="pt-BR" sz="7700" b="1" dirty="0">
                  <a:solidFill>
                    <a:schemeClr val="bg1"/>
                  </a:solidFill>
                  <a:latin typeface="Trebuchet MS" panose="020B0603020202020204" pitchFamily="34" charset="0"/>
                  <a:ea typeface="Microsoft YaHei" pitchFamily="34" charset="-122"/>
                  <a:cs typeface="+mj-cs"/>
                </a:rPr>
                <a:t> PMAT</a:t>
              </a:r>
            </a:p>
            <a:p>
              <a:pPr algn="ctr" defTabSz="1748790">
                <a:spcBef>
                  <a:spcPct val="0"/>
                </a:spcBef>
                <a:defRPr/>
              </a:pPr>
              <a:endParaRPr lang="pt-BR" sz="7700" b="1" dirty="0">
                <a:solidFill>
                  <a:schemeClr val="bg1"/>
                </a:solidFill>
                <a:latin typeface="Trebuchet MS" panose="020B0603020202020204" pitchFamily="34" charset="0"/>
                <a:ea typeface="Microsoft YaHei" pitchFamily="34" charset="-122"/>
                <a:cs typeface="+mj-cs"/>
              </a:endParaRPr>
            </a:p>
          </p:txBody>
        </p:sp>
      </p:grpSp>
      <p:sp>
        <p:nvSpPr>
          <p:cNvPr id="6" name="Retângulo 5"/>
          <p:cNvSpPr/>
          <p:nvPr/>
        </p:nvSpPr>
        <p:spPr>
          <a:xfrm>
            <a:off x="9929819" y="4657713"/>
            <a:ext cx="650085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748790">
              <a:spcBef>
                <a:spcPct val="0"/>
              </a:spcBef>
              <a:defRPr/>
            </a:pPr>
            <a:r>
              <a:rPr lang="pt-BR" sz="3200" b="1" dirty="0">
                <a:solidFill>
                  <a:schemeClr val="bg1"/>
                </a:solidFill>
                <a:latin typeface="Trebuchet MS" panose="020B0603020202020204" pitchFamily="34" charset="0"/>
                <a:ea typeface="Microsoft YaHei" pitchFamily="34" charset="-122"/>
              </a:rPr>
              <a:t>Programa de Modernização da Administração Tributária e da Gestão dos Setores Sociais Básicos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57128" y="1943069"/>
            <a:ext cx="7786741" cy="7940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i="1" dirty="0"/>
              <a:t>“O primeiro caminho para a reconstrução dos Direitos Humanos da Tributação é o da efetiva, direta e ativa participação de todos os segmentos da sociedade na elaboração, fiscalização e controle das regras tributárias. A idéia básica é de eliminar os excessos e injustiças da carga tributária, de modo a torná-la equânime e efetiva, em harmonia com os princípios da justiça e da racionalidade”.</a:t>
            </a:r>
            <a:endParaRPr lang="pt-BR" dirty="0"/>
          </a:p>
          <a:p>
            <a:pPr algn="just"/>
            <a:br>
              <a:rPr lang="pt-BR" dirty="0"/>
            </a:br>
            <a:r>
              <a:rPr lang="pt-BR" i="1" dirty="0"/>
              <a:t>(Nogueira, Alberto. </a:t>
            </a:r>
            <a:r>
              <a:rPr lang="pt-BR" b="1" i="1" dirty="0"/>
              <a:t>A reconstrução dos Direitos Humanos na Tributação</a:t>
            </a:r>
            <a:r>
              <a:rPr lang="pt-BR" i="1" dirty="0"/>
              <a:t>. Rio de Janeiro: Renovar. 1997. p. 411)</a:t>
            </a:r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69277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RESULTADOS ESPERADOS</a:t>
            </a: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20</a:t>
            </a:fld>
            <a:endParaRPr lang="pt-BR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285689" y="2716654"/>
          <a:ext cx="17430872" cy="9331707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143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74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302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862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PROJETO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VALOR</a:t>
                      </a:r>
                      <a:r>
                        <a:rPr lang="pt-BR" sz="2400" b="1" kern="1200" baseline="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 INVEST</a:t>
                      </a:r>
                      <a:endParaRPr lang="pt-BR" sz="2400" b="1" kern="1200" dirty="0">
                        <a:solidFill>
                          <a:schemeClr val="bg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GANHOS</a:t>
                      </a:r>
                      <a:r>
                        <a:rPr lang="pt-BR" sz="2400" b="1" kern="1200" baseline="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COM PMAT</a:t>
                      </a:r>
                      <a:endParaRPr lang="pt-BR" sz="2400" b="1" kern="1200" dirty="0">
                        <a:solidFill>
                          <a:schemeClr val="bg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41191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Aprimorar o sistema de arrecadação Municipal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R$ 250.000,00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44000" marR="0" indent="-457200" algn="l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Redução do tempo médio de processamento de quitação do débito do contribuinte de D+5 para D +1</a:t>
                      </a:r>
                    </a:p>
                    <a:p>
                      <a:pPr marL="144000" marR="0" indent="-457200" algn="l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Redução em até 80% (de 5 dias em média para 1 dia) o </a:t>
                      </a:r>
                      <a:r>
                        <a:rPr lang="pt-BR" sz="2400" kern="120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delay</a:t>
                      </a: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para identificar o público alvo inadimplente e dar celeridade ao início das ações de cobrança;</a:t>
                      </a:r>
                    </a:p>
                    <a:p>
                      <a:pPr marL="144000" marR="0" indent="-457200" algn="l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Redução em até 66% (de 3 dias em média para 1 dia) o </a:t>
                      </a:r>
                      <a:r>
                        <a:rPr lang="pt-BR" sz="2400" kern="120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delay</a:t>
                      </a: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entre o fechamento da arrecadação tributaria e o registro contábil.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4022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Modernizar o Sistema de Créditos Municipais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R$ 3.776.200,00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44000" marR="0" indent="-457200" algn="l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Economia de R$ 2 MM /ano, com a Mudança da Plataforma de Mainframe para  WEB.</a:t>
                      </a:r>
                    </a:p>
                    <a:p>
                      <a:pPr marL="144000" marR="0" indent="-457200" algn="l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Melhoria da gestão dos processos e das atividades de controle dos créditos municipais (tributários e não tributários), desde a sua geração até a sua extinção.</a:t>
                      </a:r>
                    </a:p>
                    <a:p>
                      <a:pPr marL="144000" marR="0" indent="-457200" algn="l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Mudança na arquitetura que permita maior velocidade de adaptação às mudanças das regras de negócios. </a:t>
                      </a:r>
                    </a:p>
                    <a:p>
                      <a:pPr marL="144000" marR="0" indent="-457200" algn="l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Otimização das atividades e das rotinas de auditorias ao alcance direto dos usuários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0775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Gestão da Dívida Pública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R$ 815.000,00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44000" indent="-457200" algn="l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Gestão da Dívida Pública Informatizada e integrada com os demais sistemas orçamentários, financeiros e contábeis. </a:t>
                      </a:r>
                    </a:p>
                    <a:p>
                      <a:pPr marL="144000" indent="-457200" algn="l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Possibilitar a realização de cenários e simulações das operações de crédito e a análise do Custo Efetivo Total das operações  </a:t>
                      </a:r>
                    </a:p>
                    <a:p>
                      <a:pPr marL="144000" indent="-457200" algn="l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Monitoramento do tempo previsto de execução dos contratos.</a:t>
                      </a:r>
                    </a:p>
                    <a:p>
                      <a:pPr marL="144000" indent="-457200" algn="l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Efetuar projeções financeiras para LOA e LDO.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Retângulo 13"/>
          <p:cNvSpPr/>
          <p:nvPr/>
        </p:nvSpPr>
        <p:spPr>
          <a:xfrm>
            <a:off x="165374" y="1800944"/>
            <a:ext cx="142876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Área de Intervenção: 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Administração Tributária e Financeira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RESULTADOS ESPERADOS</a:t>
            </a: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21</a:t>
            </a:fld>
            <a:endParaRPr lang="pt-BR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285689" y="3371829"/>
          <a:ext cx="16573617" cy="428628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450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8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44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4685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PROJETO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VALOR</a:t>
                      </a:r>
                      <a:r>
                        <a:rPr lang="pt-BR" sz="2400" b="1" kern="1200" baseline="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 INVEST.</a:t>
                      </a:r>
                      <a:endParaRPr lang="pt-BR" sz="2400" b="1" kern="1200" dirty="0">
                        <a:solidFill>
                          <a:schemeClr val="bg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GANHOS</a:t>
                      </a:r>
                      <a:r>
                        <a:rPr lang="pt-BR" sz="2400" b="1" kern="1200" baseline="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COM PMAT</a:t>
                      </a:r>
                      <a:endParaRPr lang="pt-BR" sz="2400" b="1" kern="1200" dirty="0">
                        <a:solidFill>
                          <a:schemeClr val="bg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1595">
                <a:tc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Modernização e Aperfeiçoamento do Atendimento Presencial (reforma) e Remoto (Portal e APP)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R$ 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3.329.000,00</a:t>
                      </a: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44000" indent="-457200" algn="just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Disponibilização dos</a:t>
                      </a:r>
                      <a:r>
                        <a:rPr lang="pt-BR" sz="240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serviços da SEFIN de forma 100% online, possibilitando reduzir o atendimento presencial em 44%, equivalente a 24.319 contribuintes (até 2025 e tendo como base 2018).</a:t>
                      </a:r>
                    </a:p>
                    <a:p>
                      <a:pPr marL="144000" indent="-457200" algn="just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Me</a:t>
                      </a:r>
                      <a:r>
                        <a:rPr lang="pt-BR" sz="240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lhoria d</a:t>
                      </a: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o atendimento presencial.</a:t>
                      </a:r>
                    </a:p>
                    <a:p>
                      <a:pPr marL="144000" indent="-457200" algn="just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Concentrar no espaço mesmo espaço físico o atendimento ao cidadão de todas as áreas que atendam ao público externo, dispensando</a:t>
                      </a:r>
                      <a:r>
                        <a:rPr lang="pt-BR" sz="240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a necessidade de acessarem os elevadores e os andares superiores do prédio. </a:t>
                      </a: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Retângulo 9"/>
          <p:cNvSpPr/>
          <p:nvPr/>
        </p:nvSpPr>
        <p:spPr>
          <a:xfrm>
            <a:off x="165374" y="2317765"/>
            <a:ext cx="142876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Área de Intervenção: 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Atendimento ao Cidadão/Contribuinte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RESULTADOS ESPERADOS</a:t>
            </a: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22</a:t>
            </a:fld>
            <a:endParaRPr lang="pt-BR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285689" y="2871763"/>
          <a:ext cx="16716492" cy="866548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5214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3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581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827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PROJETO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VALOR</a:t>
                      </a:r>
                      <a:r>
                        <a:rPr lang="pt-BR" sz="2800" b="1" kern="1200" baseline="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 - INVEST</a:t>
                      </a:r>
                      <a:endParaRPr lang="pt-BR" sz="2800" b="1" kern="1200" dirty="0">
                        <a:solidFill>
                          <a:schemeClr val="bg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GANHOS</a:t>
                      </a:r>
                      <a:r>
                        <a:rPr lang="pt-BR" sz="2400" b="1" kern="1200" baseline="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COM PMAT</a:t>
                      </a:r>
                      <a:endParaRPr lang="pt-BR" sz="2400" b="1" kern="1200" dirty="0">
                        <a:solidFill>
                          <a:schemeClr val="bg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2189">
                <a:tc>
                  <a:txBody>
                    <a:bodyPr/>
                    <a:lstStyle/>
                    <a:p>
                      <a:pPr marL="0" algn="just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Implantar nova metodologia de atualização da Planta Genérica de Valores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1.800.000,00</a:t>
                      </a: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38.742.334,00</a:t>
                      </a: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Equivalente </a:t>
                      </a:r>
                      <a:r>
                        <a:rPr lang="pt-BR" sz="2400" b="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a 5,73% de </a:t>
                      </a: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incremento </a:t>
                      </a:r>
                      <a:r>
                        <a:rPr lang="pt-BR" sz="2400" b="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no lançamento referente ao ano base de 2020</a:t>
                      </a: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(IPTU+TRSD)</a:t>
                      </a: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1811">
                <a:tc>
                  <a:txBody>
                    <a:bodyPr/>
                    <a:lstStyle/>
                    <a:p>
                      <a:pPr marL="0" algn="just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Recadastramento Imobiliário integrados ao geoprocessamento de suas bases de dados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950.000,00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1067">
                <a:tc>
                  <a:txBody>
                    <a:bodyPr/>
                    <a:lstStyle/>
                    <a:p>
                      <a:pPr marL="0" marR="0" indent="0" algn="just" defTabSz="17252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Levantamento aerofotogramétrico para atualização da base cartografia </a:t>
                      </a:r>
                      <a:r>
                        <a:rPr lang="pt-BR" sz="2800" kern="120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georreferenciada</a:t>
                      </a:r>
                      <a:r>
                        <a:rPr lang="pt-BR" sz="28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e aderente ao conceito de Cadastro </a:t>
                      </a:r>
                      <a:r>
                        <a:rPr lang="pt-BR" sz="2800" kern="120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Multifinalitário</a:t>
                      </a:r>
                      <a:r>
                        <a:rPr lang="pt-BR" sz="28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e o </a:t>
                      </a:r>
                      <a:r>
                        <a:rPr lang="pt-BR" sz="2800" kern="120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imageamento</a:t>
                      </a:r>
                      <a:r>
                        <a:rPr lang="pt-BR" sz="28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de fachada dos imóveis</a:t>
                      </a:r>
                    </a:p>
                    <a:p>
                      <a:pPr marL="0" algn="just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8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172529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  <a:hlinkClick r:id="rId4" action="ppaction://hlinksldjump"/>
                        </a:rPr>
                        <a:t>9.972.000,00</a:t>
                      </a: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57.841.629,00</a:t>
                      </a: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pt-BR" sz="2400" b="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Equivalente a 8,56% de incremento no lançamento referente ao ano base de 2020</a:t>
                      </a: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pt-BR" sz="2400" b="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(IPTU+TRSD). </a:t>
                      </a: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pt-BR" sz="2400" dirty="0">
                        <a:solidFill>
                          <a:srgbClr val="376092"/>
                        </a:solidFill>
                        <a:latin typeface="Trebuchet MS"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pt-BR" sz="2400" dirty="0">
                          <a:solidFill>
                            <a:srgbClr val="376092"/>
                          </a:solidFill>
                          <a:latin typeface="Trebuchet MS"/>
                        </a:rPr>
                        <a:t> Incluir e </a:t>
                      </a:r>
                      <a:r>
                        <a:rPr lang="pt-BR" sz="2400" dirty="0" err="1">
                          <a:solidFill>
                            <a:srgbClr val="376092"/>
                          </a:solidFill>
                          <a:latin typeface="Trebuchet MS"/>
                        </a:rPr>
                        <a:t>geolocalizar</a:t>
                      </a:r>
                      <a:r>
                        <a:rPr lang="pt-BR" sz="2400" dirty="0">
                          <a:solidFill>
                            <a:srgbClr val="376092"/>
                          </a:solidFill>
                          <a:latin typeface="Trebuchet MS"/>
                        </a:rPr>
                        <a:t> 179 mil novos imóveis</a:t>
                      </a:r>
                      <a:endParaRPr lang="pt-BR" sz="2400" b="0" kern="1200" baseline="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" name="Retângulo 9"/>
          <p:cNvSpPr/>
          <p:nvPr/>
        </p:nvSpPr>
        <p:spPr>
          <a:xfrm>
            <a:off x="165374" y="1800944"/>
            <a:ext cx="142876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Área de Intervenção: 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Cadastro Mobiliário e/ou Imobiliário/</a:t>
            </a:r>
            <a:r>
              <a:rPr lang="pt-BR" sz="3000" dirty="0" err="1">
                <a:solidFill>
                  <a:srgbClr val="376092"/>
                </a:solidFill>
                <a:latin typeface="Trebuchet MS" pitchFamily="34" charset="0"/>
              </a:rPr>
              <a:t>Multifinalitário</a:t>
            </a:r>
            <a:endParaRPr lang="pt-BR" sz="3000" dirty="0">
              <a:solidFill>
                <a:srgbClr val="376092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RESULTADOS ESPERADOS</a:t>
            </a: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23</a:t>
            </a:fld>
            <a:endParaRPr lang="pt-BR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857193" y="3443267"/>
          <a:ext cx="15859236" cy="594969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4500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1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67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9684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PROJETO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VALOR</a:t>
                      </a:r>
                      <a:r>
                        <a:rPr lang="pt-BR" sz="2800" b="1" kern="1200" baseline="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 - INVEST</a:t>
                      </a:r>
                      <a:endParaRPr lang="pt-BR" sz="2800" b="1" kern="1200" dirty="0">
                        <a:solidFill>
                          <a:schemeClr val="bg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GANHOS</a:t>
                      </a:r>
                      <a:r>
                        <a:rPr lang="pt-BR" sz="2800" b="1" kern="1200" baseline="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COM PMAT</a:t>
                      </a:r>
                      <a:endParaRPr lang="pt-BR" sz="2800" b="1" kern="1200" dirty="0">
                        <a:solidFill>
                          <a:schemeClr val="bg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5290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Controle Eletrônico de Documentos e Automação de Processos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R$ </a:t>
                      </a:r>
                      <a:r>
                        <a:rPr lang="en-US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4.696.000,00</a:t>
                      </a: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R$ 5,5 MM</a:t>
                      </a:r>
                    </a:p>
                    <a:p>
                      <a:pPr marL="0" marR="0" indent="0" algn="ctr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Redução dos custos, equivalente a 25% no período de 8 anos</a:t>
                      </a:r>
                    </a:p>
                    <a:p>
                      <a:pPr marL="0" marR="0" indent="0" algn="ctr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400" b="0" kern="1200" baseline="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400" b="0" kern="1200" baseline="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marL="144000" algn="ctr" fontAlgn="base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2400" b="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Redução de</a:t>
                      </a:r>
                      <a:r>
                        <a:rPr lang="pt-BR" sz="2400" b="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custos com  </a:t>
                      </a:r>
                    </a:p>
                    <a:p>
                      <a:pPr marL="144000" algn="ctr" fontAlgn="base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pt-BR" sz="2400" b="0" kern="1200" baseline="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Mão-de-obra</a:t>
                      </a:r>
                      <a:r>
                        <a:rPr lang="pt-BR" sz="2400" b="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44000" algn="ctr" fontAlgn="base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pt-BR" sz="2400" b="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Fotocópia/impressão</a:t>
                      </a:r>
                    </a:p>
                    <a:p>
                      <a:pPr marL="144000" algn="ctr" fontAlgn="base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pt-BR" sz="2400" b="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locação de impressora</a:t>
                      </a:r>
                    </a:p>
                    <a:p>
                      <a:pPr marL="144000" algn="ctr" fontAlgn="base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pt-BR" sz="2400" b="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Material Gráfico</a:t>
                      </a: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800" b="0" kern="1200" baseline="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Retângulo 8"/>
          <p:cNvSpPr/>
          <p:nvPr/>
        </p:nvSpPr>
        <p:spPr>
          <a:xfrm>
            <a:off x="165374" y="1800944"/>
            <a:ext cx="142876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Área de Intervenção: 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Gestão e Controle de Processos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RESULTADOS ESPERADOS</a:t>
            </a: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24</a:t>
            </a:fld>
            <a:endParaRPr lang="pt-BR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428565" y="3157515"/>
          <a:ext cx="16812744" cy="5221387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85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717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833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4523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PROJETO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VALOR</a:t>
                      </a:r>
                      <a:r>
                        <a:rPr lang="pt-BR" sz="2400" b="1" kern="1200" baseline="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 INVEST</a:t>
                      </a:r>
                      <a:endParaRPr lang="pt-BR" sz="2400" b="1" kern="1200" dirty="0">
                        <a:solidFill>
                          <a:schemeClr val="bg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GANHOS</a:t>
                      </a:r>
                      <a:r>
                        <a:rPr lang="pt-BR" sz="2400" b="1" kern="1200" baseline="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COM PMAT</a:t>
                      </a:r>
                      <a:endParaRPr lang="pt-BR" sz="2400" b="1" kern="1200" dirty="0">
                        <a:solidFill>
                          <a:schemeClr val="bg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9719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Implantação do Sistema Mercantil Integrado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R$ </a:t>
                      </a:r>
                      <a:r>
                        <a:rPr lang="pt-BR" sz="2000" dirty="0">
                          <a:solidFill>
                            <a:srgbClr val="376092"/>
                          </a:solidFill>
                          <a:latin typeface="Trebuchet MS" pitchFamily="34" charset="0"/>
                        </a:rPr>
                        <a:t>2.568.087,20 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44000" indent="-457200" algn="just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Unificação de todas as atividades da área mercantil, além de informações cadastrais e fiscais em um só ambiente, proporcionando maior celeridade no planejamento, controle e na execução dos trabalhos de fiscalização, com uma arquitetura que permita velocidade de adaptação às mudanças das regras de negócios.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01972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8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Modernização e Ampliação de Datacenter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R$ 17.196.357,76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44000" marR="0" indent="-457200" algn="just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Atualização tecnológica e ampliação da capacidade de processamento e armazenamento dos servidores e da segurança da informação no DATACENTER da Empresa Municipal de Informática – EMPREL tendo em vista as novas tecnologias (implantadas e a serem desenvolvidas), bem como, a implantação de um ambiente compacto de DATACENTER secundário para uso em situações de impedimento do principal.</a:t>
                      </a:r>
                      <a:endParaRPr lang="pt-BR" sz="2400" b="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Retângulo 8"/>
          <p:cNvSpPr/>
          <p:nvPr/>
        </p:nvSpPr>
        <p:spPr>
          <a:xfrm>
            <a:off x="165374" y="1800944"/>
            <a:ext cx="14287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Área de Intervenção:</a:t>
            </a:r>
            <a:r>
              <a:rPr lang="pt-BR" sz="3200" b="1" dirty="0">
                <a:solidFill>
                  <a:schemeClr val="dk1"/>
                </a:solidFill>
                <a:latin typeface="Trebuchet MS" pitchFamily="34" charset="0"/>
                <a:ea typeface="Times New Roman"/>
                <a:cs typeface="Times New Roman"/>
              </a:rPr>
              <a:t> 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Sistema de Gestão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RESULTADOS ESPERADOS</a:t>
            </a: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25</a:t>
            </a:fld>
            <a:endParaRPr lang="pt-BR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332313" y="3014639"/>
          <a:ext cx="16384116" cy="571504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42396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3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012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4548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PROJETO</a:t>
                      </a: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VALOR</a:t>
                      </a:r>
                      <a:r>
                        <a:rPr lang="pt-BR" sz="2400" b="1" kern="1200" baseline="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 INVEST.</a:t>
                      </a:r>
                      <a:endParaRPr lang="pt-BR" sz="2400" b="1" kern="1200" dirty="0">
                        <a:solidFill>
                          <a:schemeClr val="bg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GANHOS</a:t>
                      </a:r>
                      <a:r>
                        <a:rPr lang="pt-BR" sz="2400" b="1" kern="1200" baseline="0" dirty="0">
                          <a:solidFill>
                            <a:schemeClr val="bg1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COM PMAT</a:t>
                      </a:r>
                      <a:endParaRPr lang="pt-BR" sz="2400" b="1" kern="1200" dirty="0">
                        <a:solidFill>
                          <a:schemeClr val="bg1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8495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Plataforma de Relacionamento com o Cidadão "MEU RECIFE"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R$ 1.638.646,78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44000" marR="0" indent="-457200" algn="just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Plataforma </a:t>
                      </a:r>
                      <a:r>
                        <a:rPr lang="pt-BR" sz="2400" kern="1200" dirty="0" err="1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mobile</a:t>
                      </a:r>
                      <a:r>
                        <a:rPr lang="pt-BR" sz="2400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como canal de relacionamento digital de forma a estabelecer uma relação individual e personalizada governo-cidadão, para oferta de serviços acessados virtualmente, de múltiplos canais, de forma a atender mais pessoas, de forma mais rápida, mais econômica e mais simples, reduzindo as filas nos diversos órgãos envolvidos. 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1997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Central Única de Operações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R$ 1.705.000,00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44000" marR="0" indent="-457200" algn="just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pt-BR" sz="2400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Central Única de Operações com sistemas integrados a modernos dispositivos tecnológicos, visando a melhoria na eficiência do planejamento, compreensão e gestão do espaço urbano de forma integrada.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Retângulo 8"/>
          <p:cNvSpPr/>
          <p:nvPr/>
        </p:nvSpPr>
        <p:spPr>
          <a:xfrm>
            <a:off x="165374" y="1800944"/>
            <a:ext cx="14287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Área de Intervenção:</a:t>
            </a:r>
            <a:r>
              <a:rPr lang="pt-BR" sz="3200" b="1" dirty="0">
                <a:solidFill>
                  <a:schemeClr val="dk1"/>
                </a:solidFill>
                <a:latin typeface="Trebuchet MS" pitchFamily="34" charset="0"/>
                <a:ea typeface="Times New Roman"/>
                <a:cs typeface="Times New Roman"/>
              </a:rPr>
              <a:t> 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Cidade Inteligente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CaixaDeTexto 34"/>
          <p:cNvSpPr txBox="1"/>
          <p:nvPr/>
        </p:nvSpPr>
        <p:spPr>
          <a:xfrm>
            <a:off x="116024" y="37499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 lvl="0"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PRÓXIMOS PASSOS</a:t>
            </a:r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26</a:t>
            </a:fld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357127" y="2514573"/>
            <a:ext cx="17287997" cy="693253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fontAlgn="base">
              <a:lnSpc>
                <a:spcPct val="150000"/>
              </a:lnSpc>
              <a:buFontTx/>
              <a:buChar char="-"/>
            </a:pPr>
            <a:r>
              <a:rPr lang="pt-BR" sz="3000" dirty="0">
                <a:solidFill>
                  <a:srgbClr val="376092"/>
                </a:solidFill>
                <a:latin typeface="Trebuchet MS"/>
              </a:rPr>
              <a:t> Decreto de criação do GEMAT</a:t>
            </a:r>
          </a:p>
          <a:p>
            <a:pPr fontAlgn="base">
              <a:lnSpc>
                <a:spcPct val="150000"/>
              </a:lnSpc>
              <a:buFontTx/>
              <a:buChar char="-"/>
            </a:pPr>
            <a:r>
              <a:rPr lang="pt-BR" sz="3000" dirty="0">
                <a:solidFill>
                  <a:srgbClr val="376092"/>
                </a:solidFill>
                <a:latin typeface="Trebuchet MS"/>
              </a:rPr>
              <a:t> Encaminhamento do Projeto de Lei</a:t>
            </a:r>
          </a:p>
          <a:p>
            <a:pPr fontAlgn="base">
              <a:lnSpc>
                <a:spcPct val="150000"/>
              </a:lnSpc>
              <a:buFontTx/>
              <a:buChar char="-"/>
            </a:pPr>
            <a:r>
              <a:rPr lang="pt-BR" sz="3000" dirty="0">
                <a:solidFill>
                  <a:srgbClr val="376092"/>
                </a:solidFill>
                <a:latin typeface="Trebuchet MS"/>
              </a:rPr>
              <a:t> Contratação de Serviço arquitetônico  - ok</a:t>
            </a:r>
          </a:p>
          <a:p>
            <a:pPr fontAlgn="base">
              <a:lnSpc>
                <a:spcPct val="150000"/>
              </a:lnSpc>
              <a:buFontTx/>
              <a:buChar char="-"/>
            </a:pPr>
            <a:r>
              <a:rPr lang="pt-BR" sz="3000" dirty="0">
                <a:solidFill>
                  <a:srgbClr val="376092"/>
                </a:solidFill>
                <a:latin typeface="Trebuchet MS"/>
              </a:rPr>
              <a:t> Elaboração dos Termos de Referencia na gestão do Plano Operativo</a:t>
            </a:r>
          </a:p>
          <a:p>
            <a:pPr fontAlgn="base">
              <a:lnSpc>
                <a:spcPct val="150000"/>
              </a:lnSpc>
              <a:buFontTx/>
              <a:buChar char="-"/>
            </a:pPr>
            <a:r>
              <a:rPr lang="pt-BR" sz="3000" dirty="0">
                <a:solidFill>
                  <a:srgbClr val="376092"/>
                </a:solidFill>
                <a:latin typeface="Trebuchet MS"/>
              </a:rPr>
              <a:t> BNDES</a:t>
            </a:r>
          </a:p>
          <a:p>
            <a:pPr lvl="1" fontAlgn="base">
              <a:lnSpc>
                <a:spcPct val="150000"/>
              </a:lnSpc>
              <a:buFontTx/>
              <a:buChar char="-"/>
            </a:pPr>
            <a:r>
              <a:rPr lang="pt-BR" sz="3000" dirty="0">
                <a:solidFill>
                  <a:srgbClr val="376092"/>
                </a:solidFill>
                <a:latin typeface="Trebuchet MS"/>
              </a:rPr>
              <a:t> Habilitação cadastral</a:t>
            </a:r>
          </a:p>
          <a:p>
            <a:pPr lvl="1" fontAlgn="base">
              <a:lnSpc>
                <a:spcPct val="150000"/>
              </a:lnSpc>
              <a:buFontTx/>
              <a:buChar char="-"/>
            </a:pPr>
            <a:r>
              <a:rPr lang="pt-BR" sz="3000" dirty="0">
                <a:solidFill>
                  <a:srgbClr val="376092"/>
                </a:solidFill>
                <a:latin typeface="Trebuchet MS"/>
              </a:rPr>
              <a:t> Habilitação Jurídica</a:t>
            </a:r>
          </a:p>
          <a:p>
            <a:pPr lvl="1" fontAlgn="base">
              <a:lnSpc>
                <a:spcPct val="150000"/>
              </a:lnSpc>
              <a:buFontTx/>
              <a:buChar char="-"/>
            </a:pPr>
            <a:r>
              <a:rPr lang="pt-BR" sz="3000" dirty="0">
                <a:solidFill>
                  <a:srgbClr val="376092"/>
                </a:solidFill>
                <a:latin typeface="Trebuchet MS"/>
              </a:rPr>
              <a:t> Habilitação de Crédito</a:t>
            </a:r>
          </a:p>
          <a:p>
            <a:pPr fontAlgn="base">
              <a:lnSpc>
                <a:spcPct val="150000"/>
              </a:lnSpc>
              <a:buFontTx/>
              <a:buChar char="-"/>
            </a:pPr>
            <a:r>
              <a:rPr lang="pt-BR" sz="3000" dirty="0">
                <a:solidFill>
                  <a:srgbClr val="376092"/>
                </a:solidFill>
                <a:latin typeface="Trebuchet MS"/>
              </a:rPr>
              <a:t> Cronograma de Execução Físico-financeiro dos Projetos</a:t>
            </a:r>
          </a:p>
          <a:p>
            <a:pPr fontAlgn="base">
              <a:lnSpc>
                <a:spcPct val="150000"/>
              </a:lnSpc>
            </a:pPr>
            <a:endParaRPr lang="pt-BR" sz="3000" dirty="0">
              <a:solidFill>
                <a:srgbClr val="376092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27</a:t>
            </a:fld>
            <a:endParaRPr lang="pt-BR"/>
          </a:p>
        </p:txBody>
      </p:sp>
      <p:grpSp>
        <p:nvGrpSpPr>
          <p:cNvPr id="7" name="Grupo 6"/>
          <p:cNvGrpSpPr>
            <a:grpSpLocks noChangeAspect="1"/>
          </p:cNvGrpSpPr>
          <p:nvPr/>
        </p:nvGrpSpPr>
        <p:grpSpPr>
          <a:xfrm>
            <a:off x="3286085" y="9944125"/>
            <a:ext cx="12088170" cy="1059848"/>
            <a:chOff x="5786414" y="4943459"/>
            <a:chExt cx="6378227" cy="559221"/>
          </a:xfrm>
        </p:grpSpPr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786414" y="4943459"/>
              <a:ext cx="6339745" cy="375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Imagem 5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786415" y="5300655"/>
              <a:ext cx="6378226" cy="202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4281" y="371444"/>
            <a:ext cx="9016937" cy="5066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tângulo 9"/>
          <p:cNvSpPr/>
          <p:nvPr/>
        </p:nvSpPr>
        <p:spPr>
          <a:xfrm>
            <a:off x="3143209" y="5800721"/>
            <a:ext cx="12715964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Foram desconsiderados para esse calculo as seguintes situações:</a:t>
            </a:r>
          </a:p>
          <a:p>
            <a:endParaRPr lang="pt-BR" dirty="0"/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/>
              <a:t>Imóveis que tem área inferior a 50m²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/>
              <a:t>Imóveis que estejam em face de quadra com V0 zerado</a:t>
            </a:r>
          </a:p>
          <a:p>
            <a:pPr lvl="1">
              <a:lnSpc>
                <a:spcPct val="150000"/>
              </a:lnSpc>
              <a:buFont typeface="Arial" pitchFamily="34" charset="0"/>
              <a:buChar char="•"/>
            </a:pPr>
            <a:r>
              <a:rPr lang="pt-BR" dirty="0"/>
              <a:t>Imóveis que tiveram valores de IPTU superiores a 2500 reais</a:t>
            </a:r>
          </a:p>
        </p:txBody>
      </p:sp>
      <p:sp>
        <p:nvSpPr>
          <p:cNvPr id="11" name="Seta para cima 10">
            <a:hlinkClick r:id="rId5" action="ppaction://hlinksldjump"/>
          </p:cNvPr>
          <p:cNvSpPr/>
          <p:nvPr/>
        </p:nvSpPr>
        <p:spPr>
          <a:xfrm>
            <a:off x="15716297" y="11944389"/>
            <a:ext cx="357190" cy="35719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CaixaDeTexto 34"/>
          <p:cNvSpPr txBox="1"/>
          <p:nvPr/>
        </p:nvSpPr>
        <p:spPr>
          <a:xfrm>
            <a:off x="0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 APRESENTAÇÃO DO PROJETO</a:t>
            </a:r>
          </a:p>
        </p:txBody>
      </p:sp>
      <p:sp>
        <p:nvSpPr>
          <p:cNvPr id="8" name="Retângulo 7"/>
          <p:cNvSpPr/>
          <p:nvPr/>
        </p:nvSpPr>
        <p:spPr>
          <a:xfrm>
            <a:off x="428565" y="1943069"/>
            <a:ext cx="16787930" cy="1135695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sz="3200" b="1" dirty="0">
                <a:solidFill>
                  <a:srgbClr val="376092"/>
                </a:solidFill>
                <a:latin typeface="Trebuchet MS" pitchFamily="34" charset="0"/>
              </a:rPr>
              <a:t> MISSÃO</a:t>
            </a:r>
          </a:p>
          <a:p>
            <a:pPr algn="just"/>
            <a:endParaRPr lang="pt-PT" sz="32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/>
            <a:r>
              <a:rPr lang="pt-PT" sz="3200" dirty="0">
                <a:solidFill>
                  <a:srgbClr val="376092"/>
                </a:solidFill>
                <a:latin typeface="Trebuchet MS" pitchFamily="34" charset="0"/>
              </a:rPr>
              <a:t>Foco no atendimento às necessidades do cidadão  com mais justiça fiscal, </a:t>
            </a:r>
            <a:r>
              <a:rPr lang="pt-BR" sz="3200" dirty="0">
                <a:solidFill>
                  <a:srgbClr val="376092"/>
                </a:solidFill>
                <a:latin typeface="Trebuchet MS" pitchFamily="34" charset="0"/>
              </a:rPr>
              <a:t>ampliação da capacidade de geração de receitas próprias, a partir de esforços na  direção da melhoria dos mecanismos de fiscalização e governança. </a:t>
            </a:r>
            <a:endParaRPr lang="pt-PT" sz="32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/>
            <a:endParaRPr lang="pt-PT" sz="32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pt-PT" sz="3200" b="1" dirty="0">
                <a:solidFill>
                  <a:srgbClr val="376092"/>
                </a:solidFill>
                <a:latin typeface="Trebuchet MS" pitchFamily="34" charset="0"/>
              </a:rPr>
              <a:t> VISÃO</a:t>
            </a:r>
          </a:p>
          <a:p>
            <a:pPr algn="just"/>
            <a:endParaRPr lang="pt-PT" sz="32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/>
            <a:r>
              <a:rPr lang="pt-BR" sz="3200" dirty="0">
                <a:solidFill>
                  <a:srgbClr val="376092"/>
                </a:solidFill>
                <a:latin typeface="Trebuchet MS" pitchFamily="34" charset="0"/>
              </a:rPr>
              <a:t>Continuidade das Políticas públicas prestadas com eficiência, visando o fortalecimento da melhoria da gestão e a compreensão do espaço urbano de forma integrada </a:t>
            </a:r>
            <a:r>
              <a:rPr lang="pt-PT" sz="3200" dirty="0">
                <a:solidFill>
                  <a:srgbClr val="376092"/>
                </a:solidFill>
                <a:latin typeface="Trebuchet MS" pitchFamily="34" charset="0"/>
              </a:rPr>
              <a:t>para chegarmos preparados e fortalecidos na comemoração de aniversário de seus 500 anos, em 2037. </a:t>
            </a:r>
            <a:endParaRPr lang="pt-BR" sz="3200" dirty="0">
              <a:solidFill>
                <a:srgbClr val="FF0000"/>
              </a:solidFill>
              <a:latin typeface="Trebuchet MS" pitchFamily="34" charset="0"/>
            </a:endParaRPr>
          </a:p>
          <a:p>
            <a:pPr algn="just"/>
            <a:endParaRPr lang="pt-PT" sz="32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pt-PT" sz="3200" b="1" dirty="0">
                <a:solidFill>
                  <a:srgbClr val="376092"/>
                </a:solidFill>
                <a:latin typeface="Trebuchet MS" pitchFamily="34" charset="0"/>
              </a:rPr>
              <a:t> VALORES</a:t>
            </a:r>
          </a:p>
          <a:p>
            <a:pPr algn="just"/>
            <a:endParaRPr lang="pt-PT" sz="32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3200" dirty="0">
                <a:solidFill>
                  <a:srgbClr val="376092"/>
                </a:solidFill>
                <a:latin typeface="Trebuchet MS" pitchFamily="34" charset="0"/>
              </a:rPr>
              <a:t> Visão de longo prazo</a:t>
            </a:r>
          </a:p>
          <a:p>
            <a:pPr algn="just">
              <a:buFont typeface="Arial" pitchFamily="34" charset="0"/>
              <a:buChar char="•"/>
            </a:pPr>
            <a:r>
              <a:rPr lang="pt-BR" sz="3200" dirty="0">
                <a:solidFill>
                  <a:srgbClr val="376092"/>
                </a:solidFill>
                <a:latin typeface="Trebuchet MS" pitchFamily="34" charset="0"/>
              </a:rPr>
              <a:t> Liderança: líderes, gestores e servidores como atores desse processo de mudança 	  	     cultural</a:t>
            </a:r>
            <a:endParaRPr lang="pt-BR" dirty="0">
              <a:cs typeface="Calibri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3200" i="1" dirty="0">
                <a:solidFill>
                  <a:srgbClr val="376092"/>
                </a:solidFill>
                <a:latin typeface="Trebuchet MS" pitchFamily="34" charset="0"/>
              </a:rPr>
              <a:t> </a:t>
            </a:r>
            <a:r>
              <a:rPr lang="pt-BR" sz="3200" i="1" dirty="0" err="1">
                <a:solidFill>
                  <a:srgbClr val="376092"/>
                </a:solidFill>
                <a:latin typeface="Trebuchet MS" pitchFamily="34" charset="0"/>
              </a:rPr>
              <a:t>Accountability</a:t>
            </a:r>
            <a:r>
              <a:rPr lang="pt-BR" sz="3200" i="1" dirty="0">
                <a:solidFill>
                  <a:srgbClr val="376092"/>
                </a:solidFill>
                <a:latin typeface="Trebuchet MS" pitchFamily="34" charset="0"/>
              </a:rPr>
              <a:t>* </a:t>
            </a:r>
            <a:r>
              <a:rPr lang="pt-BR" sz="3200" dirty="0">
                <a:solidFill>
                  <a:srgbClr val="376092"/>
                </a:solidFill>
                <a:latin typeface="Trebuchet MS" pitchFamily="34" charset="0"/>
              </a:rPr>
              <a:t>e  </a:t>
            </a:r>
            <a:r>
              <a:rPr lang="pt-BR" sz="3200" dirty="0" err="1">
                <a:solidFill>
                  <a:srgbClr val="376092"/>
                </a:solidFill>
                <a:latin typeface="Trebuchet MS" pitchFamily="34" charset="0"/>
              </a:rPr>
              <a:t>R</a:t>
            </a:r>
            <a:r>
              <a:rPr lang="pt-BR" sz="3200" i="1" dirty="0" err="1">
                <a:solidFill>
                  <a:srgbClr val="376092"/>
                </a:solidFill>
                <a:latin typeface="Trebuchet MS" pitchFamily="34" charset="0"/>
              </a:rPr>
              <a:t>esponsiveness</a:t>
            </a:r>
            <a:r>
              <a:rPr lang="pt-BR" sz="3200" i="1" dirty="0">
                <a:solidFill>
                  <a:srgbClr val="376092"/>
                </a:solidFill>
                <a:latin typeface="Trebuchet MS" pitchFamily="34" charset="0"/>
              </a:rPr>
              <a:t>**</a:t>
            </a:r>
            <a:endParaRPr lang="pt-BR" dirty="0"/>
          </a:p>
          <a:p>
            <a:pPr algn="just"/>
            <a:r>
              <a:rPr lang="pt-PT" sz="3200" dirty="0">
                <a:solidFill>
                  <a:srgbClr val="376092"/>
                </a:solidFill>
                <a:latin typeface="Trebuchet MS" pitchFamily="34" charset="0"/>
              </a:rPr>
              <a:t> </a:t>
            </a:r>
          </a:p>
          <a:p>
            <a:pPr algn="just"/>
            <a:r>
              <a:rPr lang="pt-PT" sz="3200" dirty="0">
                <a:solidFill>
                  <a:srgbClr val="376092"/>
                </a:solidFill>
                <a:latin typeface="Trebuchet MS" pitchFamily="34" charset="0"/>
              </a:rPr>
              <a:t>** </a:t>
            </a:r>
            <a:r>
              <a:rPr lang="pt-BR" sz="2000" dirty="0">
                <a:solidFill>
                  <a:srgbClr val="376092"/>
                </a:solidFill>
                <a:latin typeface="Trebuchet MS" pitchFamily="34" charset="0"/>
              </a:rPr>
              <a:t>representa a competência de uma instituição pública de atender de forma eficiente e eficaz às necessidades dos cidadãos, inclusive antevendo interesses e antecipando aspirações. </a:t>
            </a:r>
            <a:endParaRPr lang="pt-PT" sz="32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/>
            <a:endParaRPr lang="pt-BR" sz="3200" b="1" dirty="0">
              <a:solidFill>
                <a:srgbClr val="376092"/>
              </a:solidFill>
              <a:latin typeface="Trebuchet MS" pitchFamily="34" charset="0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aixaDeTexto 7"/>
          <p:cNvSpPr txBox="1"/>
          <p:nvPr/>
        </p:nvSpPr>
        <p:spPr>
          <a:xfrm>
            <a:off x="0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 lvl="0"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 GOVERNANÇA</a:t>
            </a:r>
          </a:p>
        </p:txBody>
      </p:sp>
      <p:sp>
        <p:nvSpPr>
          <p:cNvPr id="10" name="Retângulo 9"/>
          <p:cNvSpPr/>
          <p:nvPr/>
        </p:nvSpPr>
        <p:spPr>
          <a:xfrm>
            <a:off x="500003" y="2157383"/>
            <a:ext cx="16930806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rgbClr val="376092"/>
                </a:solidFill>
                <a:latin typeface="Trebuchet MS" pitchFamily="34" charset="0"/>
              </a:rPr>
              <a:t>Principais entidades que estarão à frente do projeto:</a:t>
            </a:r>
          </a:p>
          <a:p>
            <a:endParaRPr lang="pt-BR" sz="3200" dirty="0">
              <a:solidFill>
                <a:srgbClr val="376092"/>
              </a:solidFill>
              <a:latin typeface="Trebuchet MS" pitchFamily="34" charset="0"/>
            </a:endParaRPr>
          </a:p>
          <a:p>
            <a:endParaRPr lang="pt-BR" sz="3200" dirty="0">
              <a:solidFill>
                <a:srgbClr val="376092"/>
              </a:solidFill>
              <a:latin typeface="Trebuchet MS" pitchFamily="34" charset="0"/>
            </a:endParaRPr>
          </a:p>
          <a:p>
            <a:r>
              <a:rPr lang="pt-BR" sz="3200" b="1" dirty="0">
                <a:solidFill>
                  <a:srgbClr val="376092"/>
                </a:solidFill>
                <a:latin typeface="Trebuchet MS" pitchFamily="34" charset="0"/>
              </a:rPr>
              <a:t>SECRETARIA DE FINANÇAS</a:t>
            </a:r>
          </a:p>
          <a:p>
            <a:r>
              <a:rPr lang="pt-BR" sz="3200" dirty="0">
                <a:solidFill>
                  <a:srgbClr val="376092"/>
                </a:solidFill>
                <a:latin typeface="Trebuchet MS" pitchFamily="34" charset="0"/>
              </a:rPr>
              <a:t>Secretário: Ricardo Dantas</a:t>
            </a:r>
          </a:p>
          <a:p>
            <a:endParaRPr lang="pt-BR" sz="3200" dirty="0">
              <a:solidFill>
                <a:srgbClr val="376092"/>
              </a:solidFill>
              <a:latin typeface="Trebuchet MS" pitchFamily="34" charset="0"/>
            </a:endParaRPr>
          </a:p>
          <a:p>
            <a:r>
              <a:rPr lang="pt-BR" sz="3200" b="1" dirty="0">
                <a:solidFill>
                  <a:srgbClr val="376092"/>
                </a:solidFill>
                <a:latin typeface="Trebuchet MS" pitchFamily="34" charset="0"/>
              </a:rPr>
              <a:t>SECRETARIA DE PLANEJAMENTO E GESTÃO</a:t>
            </a:r>
          </a:p>
          <a:p>
            <a:r>
              <a:rPr lang="pt-BR" sz="3200" dirty="0">
                <a:solidFill>
                  <a:srgbClr val="376092"/>
                </a:solidFill>
                <a:latin typeface="Trebuchet MS" pitchFamily="34" charset="0"/>
              </a:rPr>
              <a:t>Secretário: Jorge Vieira</a:t>
            </a:r>
          </a:p>
          <a:p>
            <a:endParaRPr lang="pt-BR" sz="3200" dirty="0">
              <a:solidFill>
                <a:srgbClr val="376092"/>
              </a:solidFill>
              <a:latin typeface="Trebuchet MS" pitchFamily="34" charset="0"/>
            </a:endParaRPr>
          </a:p>
          <a:p>
            <a:r>
              <a:rPr lang="pt-BR" sz="3200" b="1" dirty="0">
                <a:solidFill>
                  <a:srgbClr val="376092"/>
                </a:solidFill>
                <a:latin typeface="Trebuchet MS" pitchFamily="34" charset="0"/>
              </a:rPr>
              <a:t>SECRETARIA DE MOBILIDADE E CONTROLE URBANO</a:t>
            </a:r>
          </a:p>
          <a:p>
            <a:r>
              <a:rPr lang="pt-BR" sz="3200" dirty="0">
                <a:solidFill>
                  <a:srgbClr val="376092"/>
                </a:solidFill>
                <a:latin typeface="Trebuchet MS" pitchFamily="34" charset="0"/>
              </a:rPr>
              <a:t>Secretário: João Braga</a:t>
            </a:r>
          </a:p>
          <a:p>
            <a:endParaRPr lang="pt-BR" sz="3200" dirty="0">
              <a:solidFill>
                <a:srgbClr val="376092"/>
              </a:solidFill>
              <a:latin typeface="Trebuchet MS" pitchFamily="34" charset="0"/>
            </a:endParaRPr>
          </a:p>
          <a:p>
            <a:r>
              <a:rPr lang="pt-BR" sz="3200" b="1" dirty="0">
                <a:solidFill>
                  <a:srgbClr val="376092"/>
                </a:solidFill>
                <a:latin typeface="Trebuchet MS" pitchFamily="34" charset="0"/>
              </a:rPr>
              <a:t>EMPRESA MUNICIPAL DE INFORMÁTICA (EMPREL)</a:t>
            </a:r>
          </a:p>
          <a:p>
            <a:r>
              <a:rPr lang="pt-BR" sz="3200" dirty="0">
                <a:solidFill>
                  <a:srgbClr val="376092"/>
                </a:solidFill>
                <a:latin typeface="Trebuchet MS" pitchFamily="34" charset="0"/>
              </a:rPr>
              <a:t>Presidente: Eugênio José Batista Antunes</a:t>
            </a:r>
          </a:p>
          <a:p>
            <a:endParaRPr lang="pt-BR" sz="3200" dirty="0">
              <a:solidFill>
                <a:srgbClr val="376092"/>
              </a:solidFill>
              <a:latin typeface="Trebuchet MS" pitchFamily="34" charset="0"/>
            </a:endParaRP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AÇÕES POR ÁREA E INVESTIMENTO PREVISTO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15179"/>
              </p:ext>
            </p:extLst>
          </p:nvPr>
        </p:nvGraphicFramePr>
        <p:xfrm>
          <a:off x="500003" y="2146536"/>
          <a:ext cx="16787930" cy="9371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6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7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86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57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77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>
                          <a:latin typeface="Trebuchet MS" pitchFamily="34" charset="0"/>
                          <a:ea typeface="Times New Roman"/>
                          <a:cs typeface="Times New Roman"/>
                        </a:rPr>
                        <a:t>ÁREA DE INTERVENÇÃO</a:t>
                      </a:r>
                      <a:endParaRPr lang="pt-BR" sz="2400" dirty="0">
                        <a:latin typeface="Trebuchet MS" pitchFamily="34" charset="0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>
                          <a:latin typeface="Trebuchet MS" pitchFamily="34" charset="0"/>
                          <a:ea typeface="Times New Roman"/>
                          <a:cs typeface="Times New Roman"/>
                        </a:rPr>
                        <a:t>AÇÕES</a:t>
                      </a:r>
                      <a:endParaRPr lang="pt-BR" sz="2400" dirty="0">
                        <a:latin typeface="Trebuchet MS" pitchFamily="34" charset="0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>
                          <a:latin typeface="Trebuchet MS" pitchFamily="34" charset="0"/>
                          <a:ea typeface="Times New Roman"/>
                          <a:cs typeface="Times New Roman"/>
                        </a:rPr>
                        <a:t>INVESTIMENTO PREVISTO</a:t>
                      </a:r>
                      <a:endParaRPr lang="pt-BR" sz="2400" dirty="0">
                        <a:latin typeface="Trebuchet MS" pitchFamily="34" charset="0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8356">
                <a:tc rowSpan="3"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Administração Tributária e Financeira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b="1" kern="1200">
                        <a:solidFill>
                          <a:schemeClr val="dk1"/>
                        </a:solidFill>
                        <a:latin typeface="Trebuchet MS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Aprimorar o sistema de arrecadação Municipal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R$ 250.000,00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04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Modernizar o Sistema de Créditos Municipais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R$ 4.757.000,00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835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Gestão da Dívida Pública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R$ 815.000,00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8356">
                <a:tc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Atendimento ao Cidadão/Contribuinte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Modernização e Aperfeiçoamento do Atendimento Presencial (reforma) e Remoto (Portal e APP)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R$</a:t>
                      </a:r>
                      <a:r>
                        <a:rPr lang="pt-BR" sz="2000" b="1" kern="1200" baseline="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 3.465.000,00</a:t>
                      </a:r>
                      <a:endParaRPr lang="pt-BR" sz="2000" b="1" kern="1200" dirty="0">
                        <a:solidFill>
                          <a:schemeClr val="tx1"/>
                        </a:solidFill>
                        <a:latin typeface="Trebuchet MS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8356">
                <a:tc rowSpan="3"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Cadastro Mobiliário e/ou Imobiliário/</a:t>
                      </a:r>
                      <a:r>
                        <a:rPr lang="pt-BR" sz="2000" b="1" kern="1200" dirty="0" err="1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Multifinalitário</a:t>
                      </a:r>
                      <a:endParaRPr lang="pt-BR" sz="2000" b="1" kern="1200" dirty="0">
                        <a:solidFill>
                          <a:schemeClr val="dk1"/>
                        </a:solidFill>
                        <a:latin typeface="Trebuchet MS" pitchFamily="34" charset="0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lvl="1"/>
                      <a:r>
                        <a:rPr lang="pt-BR" sz="3000" b="1" dirty="0">
                          <a:solidFill>
                            <a:srgbClr val="376092"/>
                          </a:solidFill>
                          <a:latin typeface="Trebuchet MS" pitchFamily="34" charset="0"/>
                        </a:rPr>
                        <a:t> </a:t>
                      </a: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Implantar nova Planta Genérica de Valores e metodologia de atualização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R$ 1.800.000,00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2525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Recadastramento Imobiliário integrados ao geoprocessamento de suas bases de dados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R$ 950.000,00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5482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Levantamento aerofotogramétrico para atualização da base cartografia georreferenciada e aderente ao conceito de Cadastro Multifinalitário e o imageamento de fachada dos imóveis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R$ 9.972.000,00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8356">
                <a:tc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Gestão e Controle de Processos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Controle Eletrônico de Documentos e Automação de Processos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R$ </a:t>
                      </a:r>
                      <a:r>
                        <a:rPr lang="en-US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4.696.000,00</a:t>
                      </a:r>
                      <a:endParaRPr lang="pt-BR" sz="2000" b="1" kern="1200" dirty="0">
                        <a:solidFill>
                          <a:schemeClr val="dk1"/>
                        </a:solidFill>
                        <a:latin typeface="Trebuchet MS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8356">
                <a:tc rowSpan="2"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Sistema de Gestão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Implantação do Sistema Mercantil Integrado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172529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R$ 2.569.087,20 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3835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Modernização e Ampliação de Datacenter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R$ 17.196.357,76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38356">
                <a:tc rowSpan="2"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Cidade Inteligente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Plataforma de Relacionamento com o Cidadão "MEU RECIFE"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R$ 1.638.646,78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3835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12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Central Única de Operações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R$ 1.705.000,00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636276">
                <a:tc gridSpan="3"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dk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TOTAL: </a:t>
                      </a: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latin typeface="Trebuchet MS" pitchFamily="34" charset="0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latin typeface="Trebuchet MS" pitchFamily="34" charset="0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tx1"/>
                          </a:solidFill>
                          <a:latin typeface="Trebuchet MS" pitchFamily="34" charset="0"/>
                          <a:ea typeface="Times New Roman"/>
                          <a:cs typeface="Times New Roman"/>
                        </a:rPr>
                        <a:t>R$ 49.814.091,74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 lvl="0"/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QUADRO DE USOS E FONTES 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6</a:t>
            </a:fld>
            <a:endParaRPr lang="pt-BR"/>
          </a:p>
        </p:txBody>
      </p:sp>
      <p:graphicFrame>
        <p:nvGraphicFramePr>
          <p:cNvPr id="14" name="Tabela 13"/>
          <p:cNvGraphicFramePr>
            <a:graphicFrameLocks noGrp="1"/>
          </p:cNvGraphicFramePr>
          <p:nvPr/>
        </p:nvGraphicFramePr>
        <p:xfrm>
          <a:off x="1000069" y="2228819"/>
          <a:ext cx="16073550" cy="9059187"/>
        </p:xfrm>
        <a:graphic>
          <a:graphicData uri="http://schemas.openxmlformats.org/drawingml/2006/table">
            <a:tbl>
              <a:tblPr/>
              <a:tblGrid>
                <a:gridCol w="11337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58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0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8212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4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Data-base</a:t>
                      </a:r>
                      <a:r>
                        <a:rPr lang="pt-BR" sz="4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: 04/2019 (valores em R$ mil)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821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QUF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9C0B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 realizar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9C0B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9C0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212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USOS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E7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01/2019 12/2019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E7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Percentual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E7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8704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Bens de informática e automação novos credenciados no BNDES com tecnologia nacional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19.251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38,73%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212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Máquinas e equipamentos credenciados no BNDES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720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1,44%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212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Móveis, utensílios e materiais permanentes nacionais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1.157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2,32%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8212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Obras civis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611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1,22%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8212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Serviços técnicos especializados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26.774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53,86%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8212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Software nacional credenciado no BNDES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600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1,20%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8212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Treinamento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590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1,18%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78212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7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49.814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7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7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7821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QUF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9C0B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 realizar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9C0B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9C0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78212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FONTES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E7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01/2019 12/2019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E7A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Percentual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FE7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78212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Financiamento BNDES Direto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44.831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90,00%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78212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PMAT</a:t>
                      </a:r>
                    </a:p>
                  </a:txBody>
                  <a:tcPr marL="171450" marR="9525" marT="28575" marB="2857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44.831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90,00%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78212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Recursos Próprios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4.982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9,99%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78212">
                <a:tc>
                  <a:txBody>
                    <a:bodyPr/>
                    <a:lstStyle/>
                    <a:p>
                      <a:pPr algn="l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Contrapartida</a:t>
                      </a:r>
                    </a:p>
                  </a:txBody>
                  <a:tcPr marL="171450" marR="9525" marT="28575" marB="2857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4.982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9,99%</a:t>
                      </a:r>
                    </a:p>
                  </a:txBody>
                  <a:tcPr marL="9525" marR="9525" marT="28575" marB="28575" anchor="b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78212">
                <a:tc>
                  <a:txBody>
                    <a:bodyPr/>
                    <a:lstStyle/>
                    <a:p>
                      <a:pPr algn="l" fontAlgn="ctr"/>
                      <a:r>
                        <a:rPr lang="pt-BR" sz="24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7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49.814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7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9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E7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AÇÕES ESPECÍFICAS POR ÁREA DE INTERVENÇÃO</a:t>
            </a:r>
          </a:p>
        </p:txBody>
      </p:sp>
      <p:sp>
        <p:nvSpPr>
          <p:cNvPr id="8" name="Retângulo 7"/>
          <p:cNvSpPr/>
          <p:nvPr/>
        </p:nvSpPr>
        <p:spPr>
          <a:xfrm>
            <a:off x="347603" y="1871631"/>
            <a:ext cx="151448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Área de Intervenção: 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Administração Tributária e Financeira:</a:t>
            </a:r>
          </a:p>
        </p:txBody>
      </p:sp>
      <p:sp>
        <p:nvSpPr>
          <p:cNvPr id="10" name="Retângulo 9"/>
          <p:cNvSpPr/>
          <p:nvPr/>
        </p:nvSpPr>
        <p:spPr>
          <a:xfrm>
            <a:off x="347603" y="2657449"/>
            <a:ext cx="151448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AÇÃO 1 | Aprimorar o sistema de arrecadação Municipal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357127" y="3443267"/>
            <a:ext cx="17145120" cy="898707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Objetivo: 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A Prefeitura dispor de informações em tempo real, contribuindo para o planejamento e gestão mais eficiente do fluxo de caixa, antecipar o início das ações de cobrança, além de aperfeiçoar e manter o relacionamento com o contribuinte. </a:t>
            </a:r>
          </a:p>
          <a:p>
            <a:pPr algn="just"/>
            <a:endParaRPr lang="pt-BR" sz="28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Objetivo 1:</a:t>
            </a:r>
            <a:r>
              <a:rPr lang="pt-BR" sz="2800" dirty="0">
                <a:solidFill>
                  <a:srgbClr val="376092"/>
                </a:solidFill>
                <a:latin typeface="Trebuchet MS" pitchFamily="34" charset="0"/>
              </a:rPr>
              <a:t> 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Reduzir o tempo médio de processamento de quitação do débito do contribuinte de D+5 para D +1, tornando a emissão de certidões negativas em menos tempo;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Objetivo 2:</a:t>
            </a:r>
            <a:r>
              <a:rPr lang="pt-BR" sz="2800" dirty="0">
                <a:solidFill>
                  <a:srgbClr val="376092"/>
                </a:solidFill>
                <a:latin typeface="Trebuchet MS" pitchFamily="34" charset="0"/>
              </a:rPr>
              <a:t> 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Reduzir em até 80% (de 5 dias em média para 1 dia) o </a:t>
            </a:r>
            <a:r>
              <a:rPr lang="pt-BR" sz="2600" dirty="0" err="1">
                <a:solidFill>
                  <a:srgbClr val="376092"/>
                </a:solidFill>
                <a:latin typeface="Trebuchet MS" pitchFamily="34" charset="0"/>
              </a:rPr>
              <a:t>delay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 para identificar o público alvo inadimplente e dar celeridade ao início das ações de cobrança;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Objetivo 3: 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Reduzir em até 66% (de 3 dias em média para 1 dia) o </a:t>
            </a:r>
            <a:r>
              <a:rPr lang="pt-BR" sz="2600" dirty="0" err="1">
                <a:solidFill>
                  <a:srgbClr val="376092"/>
                </a:solidFill>
                <a:latin typeface="Trebuchet MS" pitchFamily="34" charset="0"/>
              </a:rPr>
              <a:t>delay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 entre o fechamento da arrecadação tributária e o registro contábil.</a:t>
            </a:r>
          </a:p>
          <a:p>
            <a:pPr algn="just" fontAlgn="base"/>
            <a:endParaRPr lang="pt-BR" sz="28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Produto 1: 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Desenvolvimento de sistema de identificação de créditos para apropriações;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Indicador de Produto 2: 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Desenvolvimento de sistema de envio de mensagens para os contribuintes</a:t>
            </a:r>
          </a:p>
          <a:p>
            <a:pPr algn="just" fontAlgn="base"/>
            <a:endParaRPr lang="pt-BR" sz="28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Recursos (R$): 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250.000,00 </a:t>
            </a:r>
          </a:p>
          <a:p>
            <a:pPr algn="just" fontAlgn="base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r>
              <a:rPr lang="pt-BR" sz="3200" b="1" dirty="0">
                <a:solidFill>
                  <a:srgbClr val="376092"/>
                </a:solidFill>
                <a:latin typeface="Trebuchet MS" pitchFamily="34" charset="0"/>
              </a:rPr>
              <a:t>Responsável: </a:t>
            </a:r>
            <a:r>
              <a:rPr lang="pt-BR" sz="2800" dirty="0">
                <a:solidFill>
                  <a:srgbClr val="376092"/>
                </a:solidFill>
                <a:latin typeface="Trebuchet MS" pitchFamily="34" charset="0"/>
              </a:rPr>
              <a:t>GGTI</a:t>
            </a:r>
          </a:p>
          <a:p>
            <a:pPr algn="just" fontAlgn="base"/>
            <a:endParaRPr lang="pt-BR" sz="28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/>
            <a:endParaRPr lang="pt-BR" sz="2800" dirty="0"/>
          </a:p>
        </p:txBody>
      </p:sp>
      <p:sp>
        <p:nvSpPr>
          <p:cNvPr id="14" name="Espaço Reservado para Número de Slid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AÇÕES ESPECÍFICAS POR ÁREA DE INTERVENÇÃO</a:t>
            </a:r>
          </a:p>
        </p:txBody>
      </p:sp>
      <p:sp>
        <p:nvSpPr>
          <p:cNvPr id="8" name="Retângulo 7"/>
          <p:cNvSpPr/>
          <p:nvPr/>
        </p:nvSpPr>
        <p:spPr>
          <a:xfrm>
            <a:off x="347603" y="1657317"/>
            <a:ext cx="151448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Área de Intervenção: 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Administração Tributária e Financeira:</a:t>
            </a:r>
          </a:p>
        </p:txBody>
      </p:sp>
      <p:sp>
        <p:nvSpPr>
          <p:cNvPr id="10" name="Retângulo 9"/>
          <p:cNvSpPr/>
          <p:nvPr/>
        </p:nvSpPr>
        <p:spPr>
          <a:xfrm>
            <a:off x="347603" y="2228821"/>
            <a:ext cx="151448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AÇÃO 2 | Modernizar o Sistema de Créditos Municipais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357127" y="2728887"/>
            <a:ext cx="17287996" cy="991040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2400" b="1" dirty="0">
                <a:solidFill>
                  <a:srgbClr val="376092"/>
                </a:solidFill>
                <a:latin typeface="Trebuchet MS" pitchFamily="34" charset="0"/>
              </a:rPr>
              <a:t>Objetivo: </a:t>
            </a:r>
            <a:r>
              <a:rPr lang="pt-BR" sz="2400" dirty="0">
                <a:solidFill>
                  <a:srgbClr val="376092"/>
                </a:solidFill>
                <a:latin typeface="Trebuchet MS"/>
              </a:rPr>
              <a:t>Melhorar a gestão dos processos e das atividades de controle dos créditos municipais (tributários e não tributários), desde a sua geração até a sua extinção, com arquitetura que permita velocidade de adaptação às mudanças das regras de negócios. Otimização das atividades e das rotinas de auditorias ao alcance direto dos usuários (gestores).</a:t>
            </a:r>
          </a:p>
          <a:p>
            <a:pPr algn="just"/>
            <a:endParaRPr lang="pt-BR" sz="2400" dirty="0">
              <a:solidFill>
                <a:srgbClr val="376092"/>
              </a:solidFill>
              <a:latin typeface="Trebuchet MS" pitchFamily="34" charset="0"/>
            </a:endParaRPr>
          </a:p>
          <a:p>
            <a:pPr fontAlgn="base"/>
            <a:r>
              <a:rPr lang="pt-BR" sz="2400" b="1" dirty="0">
                <a:solidFill>
                  <a:srgbClr val="376092"/>
                </a:solidFill>
                <a:latin typeface="Trebuchet MS"/>
              </a:rPr>
              <a:t>Indicador de Produto 1:</a:t>
            </a:r>
            <a:r>
              <a:rPr lang="pt-BR" sz="2400" dirty="0">
                <a:solidFill>
                  <a:srgbClr val="376092"/>
                </a:solidFill>
                <a:latin typeface="Trebuchet MS"/>
              </a:rPr>
              <a:t> Entrega dos módulos em baixa plataforma de processos de parcelamento, tramitação de processos, inscrição em dívida, manutenção de processos, cobrança, processamento em lote. </a:t>
            </a:r>
          </a:p>
          <a:p>
            <a:pPr fontAlgn="base"/>
            <a:endParaRPr lang="pt-BR" sz="2400" dirty="0">
              <a:solidFill>
                <a:srgbClr val="376092"/>
              </a:solidFill>
              <a:latin typeface="Trebuchet MS"/>
            </a:endParaRPr>
          </a:p>
          <a:p>
            <a:pPr fontAlgn="base"/>
            <a:endParaRPr lang="pt-BR" sz="2400" dirty="0">
              <a:solidFill>
                <a:srgbClr val="376092"/>
              </a:solidFill>
              <a:latin typeface="Trebuchet MS"/>
            </a:endParaRPr>
          </a:p>
          <a:p>
            <a:pPr algn="just" fontAlgn="base"/>
            <a:endParaRPr lang="pt-BR" sz="28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8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8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8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8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8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8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8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8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8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800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endParaRPr lang="pt-BR" sz="2600" b="1" dirty="0">
              <a:solidFill>
                <a:srgbClr val="FF0000"/>
              </a:solidFill>
              <a:latin typeface="Trebuchet MS"/>
            </a:endParaRPr>
          </a:p>
          <a:p>
            <a:pPr algn="just" fontAlgn="base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Responsável: </a:t>
            </a:r>
            <a:r>
              <a:rPr lang="pt-BR" sz="2600" dirty="0">
                <a:solidFill>
                  <a:srgbClr val="376092"/>
                </a:solidFill>
                <a:latin typeface="Trebuchet MS" pitchFamily="34" charset="0"/>
              </a:rPr>
              <a:t>GGTI / GGTM / PROCURADORIA/SEMOC/EMLURB/MEIO AMBIENTE/VIGILANCIA SANITÁRIA</a:t>
            </a:r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8</a:t>
            </a:fld>
            <a:endParaRPr lang="pt-BR" dirty="0"/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500003" y="5086341"/>
          <a:ext cx="16502179" cy="657896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1358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3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190"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Módulos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baseline="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R$</a:t>
                      </a:r>
                      <a:endParaRPr lang="pt-BR" sz="2200" b="1" kern="1200" dirty="0">
                        <a:solidFill>
                          <a:schemeClr val="bg1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RECURSOS –TOTAL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Parcelamento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549.000,00</a:t>
                      </a:r>
                    </a:p>
                  </a:txBody>
                  <a:tcPr marL="44450" marR="44450" marT="0" marB="0" anchor="ctr"/>
                </a:tc>
                <a:tc rowSpan="13"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4.702.200,00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Tramitação 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188.100,00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Dívida Ativa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575.100,00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Manutenção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738.900,00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9556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Cobrança 360° + Engenho Higienização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330.300,00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033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Processamento em lote (Batch)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1.234.800,00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6632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Desenvolvimento de Paineis Gerenciais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100.000,00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0070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Capacitação em Painel Gerencial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60.000,00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0070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Infrações não Tributárias – Integrações STINT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466.000,00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1" kern="1200" dirty="0">
                        <a:solidFill>
                          <a:srgbClr val="FF0000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19150">
                <a:tc>
                  <a:txBody>
                    <a:bodyPr/>
                    <a:lstStyle/>
                    <a:p>
                      <a:pPr fontAlgn="base"/>
                      <a:r>
                        <a:rPr lang="pt-BR" sz="2200" b="1" kern="1200" noProof="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Serviço/Equipe de validação </a:t>
                      </a: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dos Autos de infrações não tributária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240.000,00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71504">
                <a:tc>
                  <a:txBody>
                    <a:bodyPr/>
                    <a:lstStyle/>
                    <a:p>
                      <a:pPr marL="0" algn="l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Computador/Notebook para DIRCON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120.000,00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71504">
                <a:tc>
                  <a:txBody>
                    <a:bodyPr/>
                    <a:lstStyle/>
                    <a:p>
                      <a:pPr marL="0" algn="l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Reestruturação e Ampliação de Rede de dados a disposição das Equipes de Fiscais dos Autos de Infrações NÃO TRIBUTÁRIO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baseline="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100.000,00</a:t>
                      </a:r>
                      <a:endParaRPr lang="pt-BR" sz="2200" b="1" kern="1200" dirty="0">
                        <a:solidFill>
                          <a:srgbClr val="376092"/>
                        </a:solidFill>
                        <a:latin typeface="Trebuchet MS" pitchFamily="34" charset="0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71504">
                <a:tc>
                  <a:txBody>
                    <a:bodyPr/>
                    <a:lstStyle/>
                    <a:p>
                      <a:pPr marL="0" algn="l" defTabSz="1725290" rtl="0" eaLnBrk="1" fontAlgn="base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Capacitação dos analistas EMPREL (nas ferramentas de apoio para construção dos sistemas)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b="1" kern="1200" dirty="0">
                          <a:solidFill>
                            <a:srgbClr val="376092"/>
                          </a:solidFill>
                          <a:latin typeface="Trebuchet MS" pitchFamily="34" charset="0"/>
                          <a:ea typeface="+mn-ea"/>
                          <a:cs typeface="+mn-cs"/>
                        </a:rPr>
                        <a:t>55.000,00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m 29"/>
          <p:cNvPicPr>
            <a:picLocks noChangeAspect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292475" y="302522"/>
            <a:ext cx="3709838" cy="1236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o 8"/>
          <p:cNvGrpSpPr/>
          <p:nvPr/>
        </p:nvGrpSpPr>
        <p:grpSpPr>
          <a:xfrm>
            <a:off x="0" y="1361038"/>
            <a:ext cx="12757500" cy="264600"/>
            <a:chOff x="0" y="654151"/>
            <a:chExt cx="7173310" cy="45719"/>
          </a:xfrm>
        </p:grpSpPr>
        <p:sp>
          <p:nvSpPr>
            <p:cNvPr id="33" name="Retângulo 32"/>
            <p:cNvSpPr/>
            <p:nvPr/>
          </p:nvSpPr>
          <p:spPr>
            <a:xfrm>
              <a:off x="0" y="654151"/>
              <a:ext cx="7173310" cy="45719"/>
            </a:xfrm>
            <a:prstGeom prst="rect">
              <a:avLst/>
            </a:prstGeom>
            <a:solidFill>
              <a:srgbClr val="005AB4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7" tIns="45714" rIns="91427" bIns="45714" anchor="ctr"/>
            <a:lstStyle/>
            <a:p>
              <a:pPr algn="ctr" defTabSz="1748536">
                <a:defRPr/>
              </a:pPr>
              <a:endParaRPr lang="pt-BR" sz="5000" b="1" spc="184" dirty="0">
                <a:ln w="11430"/>
                <a:solidFill>
                  <a:schemeClr val="bg1"/>
                </a:solidFill>
                <a:latin typeface="Microsoft YaHei" pitchFamily="34" charset="-122"/>
                <a:ea typeface="Microsoft YaHei" pitchFamily="34" charset="-122"/>
                <a:cs typeface="Tahoma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0" y="699870"/>
              <a:ext cx="717331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CaixaDeTexto 6"/>
          <p:cNvSpPr txBox="1"/>
          <p:nvPr/>
        </p:nvSpPr>
        <p:spPr>
          <a:xfrm>
            <a:off x="44586" y="371433"/>
            <a:ext cx="16314653" cy="853696"/>
          </a:xfrm>
          <a:prstGeom prst="rect">
            <a:avLst/>
          </a:prstGeom>
          <a:noFill/>
        </p:spPr>
        <p:txBody>
          <a:bodyPr wrap="square" lIns="174879" tIns="87440" rIns="174879" bIns="87440" rtlCol="0">
            <a:spAutoFit/>
          </a:bodyPr>
          <a:lstStyle/>
          <a:p>
            <a:pPr>
              <a:spcBef>
                <a:spcPts val="1148"/>
              </a:spcBef>
              <a:spcAft>
                <a:spcPts val="1148"/>
              </a:spcAft>
            </a:pPr>
            <a:r>
              <a:rPr lang="pt-BR" sz="4400" b="1" dirty="0">
                <a:solidFill>
                  <a:srgbClr val="376092"/>
                </a:solidFill>
                <a:latin typeface="Trebuchet MS" pitchFamily="34" charset="0"/>
              </a:rPr>
              <a:t>AÇÕES ESPECÍFICAS POR ÁREA DE INTERVENÇÃO</a:t>
            </a:r>
          </a:p>
        </p:txBody>
      </p:sp>
      <p:sp>
        <p:nvSpPr>
          <p:cNvPr id="8" name="Retângulo 7"/>
          <p:cNvSpPr/>
          <p:nvPr/>
        </p:nvSpPr>
        <p:spPr>
          <a:xfrm>
            <a:off x="347603" y="1871631"/>
            <a:ext cx="151448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Área de Intervenção: </a:t>
            </a:r>
            <a:r>
              <a:rPr lang="pt-BR" sz="3000" dirty="0">
                <a:solidFill>
                  <a:srgbClr val="376092"/>
                </a:solidFill>
                <a:latin typeface="Trebuchet MS" pitchFamily="34" charset="0"/>
              </a:rPr>
              <a:t>Administração Tributária e Financeira:</a:t>
            </a:r>
          </a:p>
        </p:txBody>
      </p:sp>
      <p:sp>
        <p:nvSpPr>
          <p:cNvPr id="10" name="Retângulo 9"/>
          <p:cNvSpPr/>
          <p:nvPr/>
        </p:nvSpPr>
        <p:spPr>
          <a:xfrm>
            <a:off x="347603" y="2657449"/>
            <a:ext cx="151448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/>
            <a:r>
              <a:rPr lang="pt-BR" sz="3000" b="1" dirty="0">
                <a:solidFill>
                  <a:srgbClr val="376092"/>
                </a:solidFill>
                <a:latin typeface="Trebuchet MS" pitchFamily="34" charset="0"/>
              </a:rPr>
              <a:t>AÇÃO 3 |Gestão da Dívida Pública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428565" y="3446367"/>
            <a:ext cx="17216558" cy="763285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pt-BR" sz="2800" b="1" dirty="0">
                <a:solidFill>
                  <a:srgbClr val="376092"/>
                </a:solidFill>
                <a:latin typeface="Trebuchet MS" pitchFamily="34" charset="0"/>
              </a:rPr>
              <a:t>Objetivo: 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Desenvolver e implantar um sistema de informações e controle que possibilite a gestão da Dívida Pública Municipal de forma automatizada, cadastramento das operações de crédito e parcelamentos, integrado com os demais sistemas orçamentários, financeiros e contábeis da Prefeitura do Recife, zelando pela segurança da informação.Possibilitar realizar cenários e simulações de operações de crédito e a análise do Custo Efetivo Total das operações a serem contratadas, o monitoramento do tempo previsto de execução, bem como efetuar projeções financeiras para LOA e LDO.</a:t>
            </a:r>
          </a:p>
          <a:p>
            <a:pPr fontAlgn="base"/>
            <a:r>
              <a:rPr lang="pt-BR" sz="2600" dirty="0">
                <a:solidFill>
                  <a:srgbClr val="376092"/>
                </a:solidFill>
                <a:latin typeface="Trebuchet MS"/>
              </a:rPr>
              <a:t> 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/>
              </a:rPr>
              <a:t>Indicador de Objetivo: 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Sistema implantado para melhoria da gestão.</a:t>
            </a:r>
          </a:p>
          <a:p>
            <a:pPr fontAlgn="base"/>
            <a:r>
              <a:rPr lang="pt-BR" sz="2800" b="1" dirty="0">
                <a:solidFill>
                  <a:srgbClr val="376092"/>
                </a:solidFill>
                <a:latin typeface="Trebuchet MS"/>
              </a:rPr>
              <a:t>Indicador de Produto: 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Processo de Gestão da Dívida Pública Municipal em operação. </a:t>
            </a:r>
          </a:p>
          <a:p>
            <a:pPr fontAlgn="base"/>
            <a:endParaRPr lang="pt-BR" sz="2600" dirty="0">
              <a:solidFill>
                <a:srgbClr val="376092"/>
              </a:solidFill>
              <a:latin typeface="Trebuchet MS"/>
            </a:endParaRPr>
          </a:p>
          <a:p>
            <a:pPr algn="just"/>
            <a:endParaRPr lang="pt-BR" sz="2800" dirty="0">
              <a:solidFill>
                <a:srgbClr val="376092"/>
              </a:solidFill>
              <a:latin typeface="Trebuchet MS"/>
            </a:endParaRPr>
          </a:p>
          <a:p>
            <a:pPr algn="just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/>
            <a:endParaRPr lang="pt-BR" sz="2800" b="1" dirty="0">
              <a:solidFill>
                <a:srgbClr val="376092"/>
              </a:solidFill>
              <a:latin typeface="Trebuchet MS" pitchFamily="34" charset="0"/>
            </a:endParaRPr>
          </a:p>
          <a:p>
            <a:pPr algn="just" fontAlgn="base"/>
            <a:r>
              <a:rPr lang="pt-BR" sz="2800" b="1" dirty="0">
                <a:solidFill>
                  <a:srgbClr val="376092"/>
                </a:solidFill>
                <a:latin typeface="Trebuchet MS"/>
              </a:rPr>
              <a:t>Responsável: </a:t>
            </a:r>
            <a:r>
              <a:rPr lang="en-US" sz="2800" dirty="0"/>
              <a:t> </a:t>
            </a:r>
            <a:r>
              <a:rPr lang="pt-BR" sz="2600" dirty="0">
                <a:solidFill>
                  <a:srgbClr val="376092"/>
                </a:solidFill>
                <a:latin typeface="Trebuchet MS"/>
              </a:rPr>
              <a:t>Diretoria Executiva do Tesouro </a:t>
            </a:r>
            <a:r>
              <a:rPr lang="en-US" sz="2600" dirty="0">
                <a:solidFill>
                  <a:srgbClr val="376092"/>
                </a:solidFill>
                <a:latin typeface="Trebuchet MS"/>
              </a:rPr>
              <a:t>– DETES</a:t>
            </a:r>
            <a:endParaRPr lang="pt-BR" sz="2600" dirty="0">
              <a:solidFill>
                <a:srgbClr val="376092"/>
              </a:solidFill>
              <a:latin typeface="Trebuchet MS"/>
            </a:endParaRPr>
          </a:p>
        </p:txBody>
      </p:sp>
      <p:sp>
        <p:nvSpPr>
          <p:cNvPr id="14" name="Espaço Reservado para Número de Slide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57345-0B76-4401-8E5A-1B5C3D8F883F}" type="slidenum">
              <a:rPr lang="pt-BR" smtClean="0"/>
              <a:pPr/>
              <a:t>9</a:t>
            </a:fld>
            <a:endParaRPr lang="pt-BR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785755" y="7800985"/>
          <a:ext cx="15144856" cy="2000264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8413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35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7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0066"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Módulos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R$</a:t>
                      </a: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39700" algn="ct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TOTAL</a:t>
                      </a:r>
                      <a:r>
                        <a:rPr lang="pt-BR" sz="2400" b="1" kern="1200" baseline="0" dirty="0">
                          <a:solidFill>
                            <a:schemeClr val="bg1"/>
                          </a:solidFill>
                          <a:latin typeface="Trebuchet MS"/>
                          <a:ea typeface="+mn-ea"/>
                          <a:cs typeface="+mn-cs"/>
                        </a:rPr>
                        <a:t> INVEST.</a:t>
                      </a:r>
                      <a:endParaRPr lang="pt-BR" sz="2400" b="1" kern="1200" dirty="0">
                        <a:solidFill>
                          <a:schemeClr val="bg1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>
                    <a:solidFill>
                      <a:srgbClr val="005A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r>
                        <a:rPr lang="pt-BR" sz="24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 Desenvolvimento do sistema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700.000,00</a:t>
                      </a:r>
                    </a:p>
                  </a:txBody>
                  <a:tcPr marL="44450" marR="44450" marT="0" marB="0" anchor="ctr"/>
                </a:tc>
                <a:tc rowSpan="3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815.000,00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 Desenvolvimento dos Painéis Gerenciais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100.000,00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marL="0" algn="l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 (Capacitação em Painéis Gerenciais)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kern="1200" dirty="0">
                          <a:solidFill>
                            <a:srgbClr val="376092"/>
                          </a:solidFill>
                          <a:latin typeface="Trebuchet MS"/>
                          <a:ea typeface="+mn-ea"/>
                          <a:cs typeface="+mn-cs"/>
                        </a:rPr>
                        <a:t>15.000,00</a:t>
                      </a: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indent="139700" algn="r" defTabSz="172529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b="1" kern="1200" dirty="0">
                        <a:solidFill>
                          <a:srgbClr val="376092"/>
                        </a:solidFill>
                        <a:latin typeface="Trebuchet MS"/>
                        <a:ea typeface="+mn-ea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29203</TotalTime>
  <Words>2571</Words>
  <Application>Microsoft Office PowerPoint</Application>
  <PresentationFormat>Personalizar</PresentationFormat>
  <Paragraphs>788</Paragraphs>
  <Slides>27</Slides>
  <Notes>26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3" baseType="lpstr">
      <vt:lpstr>Microsoft YaHei</vt:lpstr>
      <vt:lpstr>Arial</vt:lpstr>
      <vt:lpstr>Calibri</vt:lpstr>
      <vt:lpstr>Trebuchet MS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CONTROLE</dc:creator>
  <cp:lastModifiedBy>Adauto Marconsin</cp:lastModifiedBy>
  <cp:revision>1214</cp:revision>
  <dcterms:created xsi:type="dcterms:W3CDTF">2013-07-08T13:46:03Z</dcterms:created>
  <dcterms:modified xsi:type="dcterms:W3CDTF">2019-06-27T13:39:21Z</dcterms:modified>
</cp:coreProperties>
</file>